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6" r:id="rId3"/>
    <p:sldId id="275" r:id="rId4"/>
    <p:sldId id="257" r:id="rId5"/>
    <p:sldId id="258" r:id="rId6"/>
    <p:sldId id="259" r:id="rId7"/>
    <p:sldId id="260" r:id="rId8"/>
    <p:sldId id="261" r:id="rId9"/>
    <p:sldId id="262" r:id="rId10"/>
    <p:sldId id="263" r:id="rId11"/>
    <p:sldId id="265" r:id="rId12"/>
    <p:sldId id="266" r:id="rId13"/>
    <p:sldId id="267" r:id="rId14"/>
    <p:sldId id="269" r:id="rId15"/>
    <p:sldId id="271" r:id="rId16"/>
    <p:sldId id="264" r:id="rId17"/>
    <p:sldId id="268" r:id="rId18"/>
    <p:sldId id="273" r:id="rId19"/>
    <p:sldId id="272" r:id="rId20"/>
    <p:sldId id="270" r:id="rId21"/>
    <p:sldId id="2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B8B430-9E11-4623-A019-D3E1A0800D6F}"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58260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B8B430-9E11-4623-A019-D3E1A0800D6F}"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368457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B8B430-9E11-4623-A019-D3E1A0800D6F}"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C4B673-AFE3-4F32-99C8-EDDF6B6D8E2C}"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8647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B8B430-9E11-4623-A019-D3E1A0800D6F}"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2452498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B8B430-9E11-4623-A019-D3E1A0800D6F}"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C4B673-AFE3-4F32-99C8-EDDF6B6D8E2C}"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327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36B8B430-9E11-4623-A019-D3E1A0800D6F}"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803514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B8B430-9E11-4623-A019-D3E1A0800D6F}"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706239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B8B430-9E11-4623-A019-D3E1A0800D6F}"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14136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B8B430-9E11-4623-A019-D3E1A0800D6F}"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4161505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B8B430-9E11-4623-A019-D3E1A0800D6F}" type="datetimeFigureOut">
              <a:rPr lang="en-US" smtClean="0"/>
              <a:t>3/23/2020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681596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B8B430-9E11-4623-A019-D3E1A0800D6F}"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25528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B8B430-9E11-4623-A019-D3E1A0800D6F}" type="datetimeFigureOut">
              <a:rPr lang="en-US" smtClean="0"/>
              <a:t>3/23/2020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404238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B8B430-9E11-4623-A019-D3E1A0800D6F}" type="datetimeFigureOut">
              <a:rPr lang="en-US" smtClean="0"/>
              <a:t>3/23/2020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00633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8B430-9E11-4623-A019-D3E1A0800D6F}" type="datetimeFigureOut">
              <a:rPr lang="en-US" smtClean="0"/>
              <a:t>3/23/2020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273602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8B430-9E11-4623-A019-D3E1A0800D6F}"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854220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B8B430-9E11-4623-A019-D3E1A0800D6F}" type="datetimeFigureOut">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5C4B673-AFE3-4F32-99C8-EDDF6B6D8E2C}" type="slidenum">
              <a:rPr lang="en-US" smtClean="0"/>
              <a:t>‹#›</a:t>
            </a:fld>
            <a:endParaRPr lang="en-US"/>
          </a:p>
        </p:txBody>
      </p:sp>
    </p:spTree>
    <p:extLst>
      <p:ext uri="{BB962C8B-B14F-4D97-AF65-F5344CB8AC3E}">
        <p14:creationId xmlns:p14="http://schemas.microsoft.com/office/powerpoint/2010/main" val="1726993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6B8B430-9E11-4623-A019-D3E1A0800D6F}" type="datetimeFigureOut">
              <a:rPr lang="en-US" smtClean="0"/>
              <a:t>3/23/2020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5C4B673-AFE3-4F32-99C8-EDDF6B6D8E2C}" type="slidenum">
              <a:rPr lang="en-US" smtClean="0"/>
              <a:t>‹#›</a:t>
            </a:fld>
            <a:endParaRPr lang="en-US"/>
          </a:p>
        </p:txBody>
      </p:sp>
    </p:spTree>
    <p:extLst>
      <p:ext uri="{BB962C8B-B14F-4D97-AF65-F5344CB8AC3E}">
        <p14:creationId xmlns:p14="http://schemas.microsoft.com/office/powerpoint/2010/main" val="29356582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8459" y="3939988"/>
            <a:ext cx="8807824" cy="3778624"/>
          </a:xfrm>
        </p:spPr>
        <p:txBody>
          <a:bodyPr>
            <a:noAutofit/>
          </a:bodyPr>
          <a:lstStyle/>
          <a:p>
            <a:pPr algn="ctr"/>
            <a:r>
              <a:rPr lang="mn-MN" sz="2400" dirty="0" smtClean="0">
                <a:solidFill>
                  <a:srgbClr val="0070C0"/>
                </a:solidFill>
                <a:latin typeface="Arial" panose="020B0604020202020204" pitchFamily="34" charset="0"/>
                <a:cs typeface="Arial" panose="020B0604020202020204" pitchFamily="34" charset="0"/>
              </a:rPr>
              <a:t/>
            </a:r>
            <a:br>
              <a:rPr lang="mn-MN" sz="2400" dirty="0" smtClean="0">
                <a:solidFill>
                  <a:srgbClr val="0070C0"/>
                </a:solidFill>
                <a:latin typeface="Arial" panose="020B0604020202020204" pitchFamily="34" charset="0"/>
                <a:cs typeface="Arial" panose="020B0604020202020204" pitchFamily="34" charset="0"/>
              </a:rPr>
            </a:br>
            <a:r>
              <a:rPr lang="mn-MN" sz="2400" dirty="0">
                <a:solidFill>
                  <a:srgbClr val="0070C0"/>
                </a:solidFill>
                <a:latin typeface="Arial" panose="020B0604020202020204" pitchFamily="34" charset="0"/>
                <a:cs typeface="Arial" panose="020B0604020202020204" pitchFamily="34" charset="0"/>
              </a:rPr>
              <a:t/>
            </a:r>
            <a:br>
              <a:rPr lang="mn-MN" sz="2400" dirty="0">
                <a:solidFill>
                  <a:srgbClr val="0070C0"/>
                </a:solidFill>
                <a:latin typeface="Arial" panose="020B0604020202020204" pitchFamily="34" charset="0"/>
                <a:cs typeface="Arial" panose="020B0604020202020204" pitchFamily="34" charset="0"/>
              </a:rPr>
            </a:br>
            <a:r>
              <a:rPr lang="mn-MN" sz="2400" dirty="0" smtClean="0">
                <a:solidFill>
                  <a:srgbClr val="0070C0"/>
                </a:solidFill>
                <a:latin typeface="Arial" panose="020B0604020202020204" pitchFamily="34" charset="0"/>
                <a:cs typeface="Arial" panose="020B0604020202020204" pitchFamily="34" charset="0"/>
              </a:rPr>
              <a:t/>
            </a:r>
            <a:br>
              <a:rPr lang="mn-MN" sz="2400" dirty="0" smtClean="0">
                <a:solidFill>
                  <a:srgbClr val="0070C0"/>
                </a:solidFill>
                <a:latin typeface="Arial" panose="020B0604020202020204" pitchFamily="34" charset="0"/>
                <a:cs typeface="Arial" panose="020B0604020202020204" pitchFamily="34" charset="0"/>
              </a:rPr>
            </a:br>
            <a:r>
              <a:rPr lang="mn-MN" sz="3200" dirty="0" smtClean="0">
                <a:solidFill>
                  <a:srgbClr val="0070C0"/>
                </a:solidFill>
                <a:latin typeface="Arial" panose="020B0604020202020204" pitchFamily="34" charset="0"/>
                <a:cs typeface="Arial" panose="020B0604020202020204" pitchFamily="34" charset="0"/>
              </a:rPr>
              <a:t>Хөвсгөл аймгийн Төмөрбулаг сумын иргэдийн Төлөөлөгчдийн Хурал</a:t>
            </a:r>
            <a:br>
              <a:rPr lang="mn-MN" sz="3200" dirty="0" smtClean="0">
                <a:solidFill>
                  <a:srgbClr val="0070C0"/>
                </a:solidFill>
                <a:latin typeface="Arial" panose="020B0604020202020204" pitchFamily="34" charset="0"/>
                <a:cs typeface="Arial" panose="020B0604020202020204" pitchFamily="34" charset="0"/>
              </a:rPr>
            </a:br>
            <a:r>
              <a:rPr lang="mn-MN" sz="3200" dirty="0" smtClean="0">
                <a:solidFill>
                  <a:srgbClr val="0070C0"/>
                </a:solidFill>
                <a:latin typeface="Arial" panose="020B0604020202020204" pitchFamily="34" charset="0"/>
                <a:cs typeface="Arial" panose="020B0604020202020204" pitchFamily="34" charset="0"/>
              </a:rPr>
              <a:t> /2016-2020 он/</a:t>
            </a:r>
            <a:br>
              <a:rPr lang="mn-MN" sz="3200" dirty="0" smtClean="0">
                <a:solidFill>
                  <a:srgbClr val="0070C0"/>
                </a:solidFill>
                <a:latin typeface="Arial" panose="020B0604020202020204" pitchFamily="34" charset="0"/>
                <a:cs typeface="Arial" panose="020B0604020202020204" pitchFamily="34" charset="0"/>
              </a:rPr>
            </a:br>
            <a:r>
              <a:rPr lang="mn-MN" sz="2400" dirty="0" smtClean="0">
                <a:solidFill>
                  <a:srgbClr val="0070C0"/>
                </a:solidFill>
                <a:latin typeface="Arial" panose="020B0604020202020204" pitchFamily="34" charset="0"/>
                <a:cs typeface="Arial" panose="020B0604020202020204" pitchFamily="34" charset="0"/>
              </a:rPr>
              <a:t/>
            </a:r>
            <a:br>
              <a:rPr lang="mn-MN" sz="2400" dirty="0" smtClean="0">
                <a:solidFill>
                  <a:srgbClr val="0070C0"/>
                </a:solidFill>
                <a:latin typeface="Arial" panose="020B0604020202020204" pitchFamily="34" charset="0"/>
                <a:cs typeface="Arial" panose="020B0604020202020204" pitchFamily="34" charset="0"/>
              </a:rPr>
            </a:br>
            <a:r>
              <a:rPr lang="mn-MN" sz="2400" dirty="0" smtClean="0">
                <a:solidFill>
                  <a:srgbClr val="0070C0"/>
                </a:solidFill>
                <a:latin typeface="Arial" panose="020B0604020202020204" pitchFamily="34" charset="0"/>
                <a:cs typeface="Arial" panose="020B0604020202020204" pitchFamily="34" charset="0"/>
              </a:rPr>
              <a:t>Үндсэн чиглэлийн хэрэгжилтийн</a:t>
            </a:r>
            <a:r>
              <a:rPr lang="en-US" sz="2400" dirty="0" smtClean="0">
                <a:solidFill>
                  <a:srgbClr val="0070C0"/>
                </a:solidFill>
                <a:latin typeface="Arial" panose="020B0604020202020204" pitchFamily="34" charset="0"/>
                <a:cs typeface="Arial" panose="020B0604020202020204" pitchFamily="34" charset="0"/>
              </a:rPr>
              <a:t> 2017-2019 </a:t>
            </a:r>
            <a:r>
              <a:rPr lang="mn-MN" sz="2400" dirty="0" smtClean="0">
                <a:solidFill>
                  <a:srgbClr val="0070C0"/>
                </a:solidFill>
                <a:latin typeface="Arial" panose="020B0604020202020204" pitchFamily="34" charset="0"/>
                <a:cs typeface="Arial" panose="020B0604020202020204" pitchFamily="34" charset="0"/>
              </a:rPr>
              <a:t>оны </a:t>
            </a:r>
            <a:r>
              <a:rPr lang="mn-MN" sz="2400" smtClean="0">
                <a:solidFill>
                  <a:srgbClr val="0070C0"/>
                </a:solidFill>
                <a:latin typeface="Arial" panose="020B0604020202020204" pitchFamily="34" charset="0"/>
                <a:cs typeface="Arial" panose="020B0604020202020204" pitchFamily="34" charset="0"/>
              </a:rPr>
              <a:t>онцлох </a:t>
            </a:r>
            <a:r>
              <a:rPr lang="mn-MN" sz="2400" smtClean="0">
                <a:solidFill>
                  <a:srgbClr val="0070C0"/>
                </a:solidFill>
                <a:latin typeface="Arial" panose="020B0604020202020204" pitchFamily="34" charset="0"/>
                <a:cs typeface="Arial" panose="020B0604020202020204" pitchFamily="34" charset="0"/>
              </a:rPr>
              <a:t>ажлуудын </a:t>
            </a:r>
            <a:r>
              <a:rPr lang="mn-MN" sz="2400" dirty="0" smtClean="0">
                <a:solidFill>
                  <a:srgbClr val="0070C0"/>
                </a:solidFill>
                <a:latin typeface="Arial" panose="020B0604020202020204" pitchFamily="34" charset="0"/>
                <a:cs typeface="Arial" panose="020B0604020202020204" pitchFamily="34" charset="0"/>
              </a:rPr>
              <a:t>танилцуулга</a:t>
            </a:r>
            <a:br>
              <a:rPr lang="mn-MN" sz="2400" dirty="0" smtClean="0">
                <a:solidFill>
                  <a:srgbClr val="0070C0"/>
                </a:solidFill>
                <a:latin typeface="Arial" panose="020B0604020202020204" pitchFamily="34" charset="0"/>
                <a:cs typeface="Arial" panose="020B0604020202020204" pitchFamily="34" charset="0"/>
              </a:rPr>
            </a:br>
            <a:r>
              <a:rPr lang="mn-MN" sz="2400" dirty="0">
                <a:solidFill>
                  <a:srgbClr val="0070C0"/>
                </a:solidFill>
                <a:latin typeface="Arial" panose="020B0604020202020204" pitchFamily="34" charset="0"/>
                <a:cs typeface="Arial" panose="020B0604020202020204" pitchFamily="34" charset="0"/>
              </a:rPr>
              <a:t/>
            </a:r>
            <a:br>
              <a:rPr lang="mn-MN" sz="2400" dirty="0">
                <a:solidFill>
                  <a:srgbClr val="0070C0"/>
                </a:solidFill>
                <a:latin typeface="Arial" panose="020B0604020202020204" pitchFamily="34" charset="0"/>
                <a:cs typeface="Arial" panose="020B0604020202020204" pitchFamily="34" charset="0"/>
              </a:rPr>
            </a:br>
            <a:r>
              <a:rPr lang="mn-MN" sz="2400" dirty="0" smtClean="0">
                <a:solidFill>
                  <a:srgbClr val="0070C0"/>
                </a:solidFill>
                <a:latin typeface="Arial" panose="020B0604020202020204" pitchFamily="34" charset="0"/>
                <a:cs typeface="Arial" panose="020B0604020202020204" pitchFamily="34" charset="0"/>
              </a:rPr>
              <a:t/>
            </a:r>
            <a:br>
              <a:rPr lang="mn-MN" sz="2400" dirty="0" smtClean="0">
                <a:solidFill>
                  <a:srgbClr val="0070C0"/>
                </a:solidFill>
                <a:latin typeface="Arial" panose="020B0604020202020204" pitchFamily="34" charset="0"/>
                <a:cs typeface="Arial" panose="020B0604020202020204" pitchFamily="34" charset="0"/>
              </a:rPr>
            </a:br>
            <a:r>
              <a:rPr lang="mn-MN" sz="2400" dirty="0">
                <a:solidFill>
                  <a:srgbClr val="0070C0"/>
                </a:solidFill>
                <a:latin typeface="Arial" panose="020B0604020202020204" pitchFamily="34" charset="0"/>
                <a:cs typeface="Arial" panose="020B0604020202020204" pitchFamily="34" charset="0"/>
              </a:rPr>
              <a:t/>
            </a:r>
            <a:br>
              <a:rPr lang="mn-MN" sz="2400" dirty="0">
                <a:solidFill>
                  <a:srgbClr val="0070C0"/>
                </a:solidFill>
                <a:latin typeface="Arial" panose="020B0604020202020204" pitchFamily="34" charset="0"/>
                <a:cs typeface="Arial" panose="020B0604020202020204" pitchFamily="34" charset="0"/>
              </a:rPr>
            </a:br>
            <a:endParaRPr lang="en-US" sz="2400" dirty="0">
              <a:solidFill>
                <a:srgbClr val="0070C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88459" y="2447365"/>
            <a:ext cx="8794376" cy="3402106"/>
          </a:xfrm>
        </p:spPr>
        <p:txBody>
          <a:bodyPr>
            <a:noAutofit/>
          </a:bodyPr>
          <a:lstStyle/>
          <a:p>
            <a:pPr algn="just"/>
            <a:r>
              <a:rPr lang="mn-MN" dirty="0" smtClean="0"/>
              <a:t>.  </a:t>
            </a:r>
            <a:endParaRPr lang="en-US" dirty="0">
              <a:solidFill>
                <a:srgbClr val="0070C0"/>
              </a:solidFill>
              <a:latin typeface="Arial" panose="020B0604020202020204" pitchFamily="34" charset="0"/>
              <a:cs typeface="Arial" panose="020B0604020202020204" pitchFamily="34" charset="0"/>
            </a:endParaRPr>
          </a:p>
        </p:txBody>
      </p:sp>
      <p:sp>
        <p:nvSpPr>
          <p:cNvPr id="4" name="AutoShape 2" descr="https://upload.wikimedia.org/wikipedia/commons/thumb/3/3e/State_emblem_of_Mongolia.svg/200px-State_emblem_of_Mongolia.svg.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959" y="160338"/>
            <a:ext cx="1905000" cy="2114550"/>
          </a:xfrm>
          <a:prstGeom prst="rect">
            <a:avLst/>
          </a:prstGeom>
        </p:spPr>
      </p:pic>
      <p:pic>
        <p:nvPicPr>
          <p:cNvPr id="8" name="Picture 7" descr="C:\Users\User\Desktop\logo.jpg"/>
          <p:cNvPicPr/>
          <p:nvPr/>
        </p:nvPicPr>
        <p:blipFill>
          <a:blip r:embed="rId3" cstate="print"/>
          <a:srcRect/>
          <a:stretch>
            <a:fillRect/>
          </a:stretch>
        </p:blipFill>
        <p:spPr bwMode="auto">
          <a:xfrm>
            <a:off x="9584391" y="160338"/>
            <a:ext cx="2023783" cy="1997451"/>
          </a:xfrm>
          <a:prstGeom prst="rect">
            <a:avLst/>
          </a:prstGeom>
          <a:noFill/>
          <a:ln w="9525">
            <a:noFill/>
            <a:miter lim="800000"/>
            <a:headEnd/>
            <a:tailEnd/>
          </a:ln>
        </p:spPr>
      </p:pic>
      <p:pic>
        <p:nvPicPr>
          <p:cNvPr id="1026" name="Picture 2" descr="http://tumurbulag.khovsgol.khural.mn/medias/2c66fc70-6f22-4181-ab9b-8e9d62f0203a.JPG?w=81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0" t="11622" r="6362" b="3610"/>
          <a:stretch/>
        </p:blipFill>
        <p:spPr bwMode="auto">
          <a:xfrm>
            <a:off x="4691716" y="160338"/>
            <a:ext cx="2675964" cy="3261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3887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439" y="242048"/>
            <a:ext cx="11009173" cy="605118"/>
          </a:xfrm>
        </p:spPr>
        <p:txBody>
          <a:bodyPr>
            <a:normAutofit fontScale="90000"/>
          </a:bodyPr>
          <a:lstStyle/>
          <a:p>
            <a:pPr algn="ctr"/>
            <a:r>
              <a:rPr lang="mn-MN" sz="2400" dirty="0" smtClean="0">
                <a:solidFill>
                  <a:srgbClr val="0070C0"/>
                </a:solidFill>
                <a:latin typeface="Arial" panose="020B0604020202020204" pitchFamily="34" charset="0"/>
                <a:cs typeface="Arial" panose="020B0604020202020204" pitchFamily="34" charset="0"/>
              </a:rPr>
              <a:t>“Хөдөөгийн өрх бүрт хүрч үйлчлэх, иргэн бүртээ уулзах” зорилтыг хэрэгжүүлсэн.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5439" y="4168588"/>
            <a:ext cx="11009173" cy="1277471"/>
          </a:xfrm>
        </p:spPr>
        <p:txBody>
          <a:bodyPr>
            <a:norm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ИТХ-ын дарга, сум, багийн Засаг дарга нарын хөдөөгийн багт ажилласан статистик үзүүлэлт: Сумын ИТХ-аас 2018 онд 3-р багт, 2019-2020 оны 1 сард хөдөөгийн бүх багт ажиллах тээвэр шатахууны зардлыг бүрэн санхүүжүүлж, “Таныг сонсьё-бид үйлчилье” аяны хүрээнд /давхардсан тоогоор/ 590 өрхийн 1350 иргэнд хүрч үйлчилсэн. </a:t>
            </a:r>
            <a:endParaRPr lang="en-US" dirty="0">
              <a:solidFill>
                <a:srgbClr val="FF0000"/>
              </a:solidFill>
              <a:latin typeface="Arial" panose="020B0604020202020204" pitchFamily="34" charset="0"/>
              <a:cs typeface="Arial" panose="020B0604020202020204" pitchFamily="34" charset="0"/>
            </a:endParaRPr>
          </a:p>
        </p:txBody>
      </p:sp>
      <p:pic>
        <p:nvPicPr>
          <p:cNvPr id="2050" name="Picture 2" descr="http://tumurbulag.khovsgol.khural.mn/medias/fe92188c-b970-4083-8919-9c672c7ed6ff.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t="7836"/>
          <a:stretch/>
        </p:blipFill>
        <p:spPr bwMode="auto">
          <a:xfrm>
            <a:off x="495439" y="860613"/>
            <a:ext cx="5663314" cy="33214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F:\DCIM\106___06\IMG_1126.JPG"/>
          <p:cNvPicPr/>
          <p:nvPr/>
        </p:nvPicPr>
        <p:blipFill rotWithShape="1">
          <a:blip r:embed="rId3" cstate="print">
            <a:extLst>
              <a:ext uri="{28A0092B-C50C-407E-A947-70E740481C1C}">
                <a14:useLocalDpi xmlns:a14="http://schemas.microsoft.com/office/drawing/2010/main" val="0"/>
              </a:ext>
            </a:extLst>
          </a:blip>
          <a:srcRect t="8209"/>
          <a:stretch/>
        </p:blipFill>
        <p:spPr bwMode="auto">
          <a:xfrm>
            <a:off x="6360458" y="874060"/>
            <a:ext cx="5144154" cy="3307976"/>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608403238"/>
              </p:ext>
            </p:extLst>
          </p:nvPr>
        </p:nvGraphicFramePr>
        <p:xfrm>
          <a:off x="495439" y="5466478"/>
          <a:ext cx="10912940" cy="1112520"/>
        </p:xfrm>
        <a:graphic>
          <a:graphicData uri="http://schemas.openxmlformats.org/drawingml/2006/table">
            <a:tbl>
              <a:tblPr firstRow="1" bandRow="1">
                <a:tableStyleId>{5C22544A-7EE6-4342-B048-85BDC9FD1C3A}</a:tableStyleId>
              </a:tblPr>
              <a:tblGrid>
                <a:gridCol w="1842246"/>
                <a:gridCol w="2151529"/>
                <a:gridCol w="2553989"/>
                <a:gridCol w="2182588"/>
                <a:gridCol w="2182588"/>
              </a:tblGrid>
              <a:tr h="370840">
                <a:tc>
                  <a:txBody>
                    <a:bodyPr/>
                    <a:lstStyle/>
                    <a:p>
                      <a:r>
                        <a:rPr lang="mn-MN" sz="1400" dirty="0" smtClean="0">
                          <a:latin typeface="Arial" panose="020B0604020202020204" pitchFamily="34" charset="0"/>
                          <a:cs typeface="Arial" panose="020B0604020202020204" pitchFamily="34" charset="0"/>
                        </a:rPr>
                        <a:t>Үзүүлэлт</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1-р баг</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2-р баг</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3-р баг</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4-р баг </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2018 он</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130 өрхийн 350 иргэн</a:t>
                      </a:r>
                      <a:endParaRPr lang="en-US" sz="1400" dirty="0">
                        <a:latin typeface="Arial" panose="020B0604020202020204" pitchFamily="34" charset="0"/>
                        <a:cs typeface="Arial" panose="020B0604020202020204" pitchFamily="34" charset="0"/>
                      </a:endParaRPr>
                    </a:p>
                  </a:txBody>
                  <a:tcPr/>
                </a:tc>
                <a:tc>
                  <a:txBody>
                    <a:bodyPr/>
                    <a:lstStyle/>
                    <a:p>
                      <a:endParaRPr lang="en-US" sz="140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2019-2020.01</a:t>
                      </a:r>
                      <a:r>
                        <a:rPr lang="mn-MN" sz="1400" baseline="0" dirty="0" smtClean="0">
                          <a:latin typeface="Arial" panose="020B0604020202020204" pitchFamily="34" charset="0"/>
                          <a:cs typeface="Arial" panose="020B0604020202020204" pitchFamily="34" charset="0"/>
                        </a:rPr>
                        <a:t> сар</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170 өрхийн  430</a:t>
                      </a:r>
                      <a:r>
                        <a:rPr lang="mn-MN" sz="1400" baseline="0" dirty="0" smtClean="0">
                          <a:latin typeface="Arial" panose="020B0604020202020204" pitchFamily="34" charset="0"/>
                          <a:cs typeface="Arial" panose="020B0604020202020204" pitchFamily="34" charset="0"/>
                        </a:rPr>
                        <a:t> иргэн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50 өрхийн 120 иргэн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120 өрхийн 300 иргэн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60 өрхийн</a:t>
                      </a:r>
                      <a:r>
                        <a:rPr lang="mn-MN" sz="1400" baseline="0" dirty="0" smtClean="0">
                          <a:latin typeface="Arial" panose="020B0604020202020204" pitchFamily="34" charset="0"/>
                          <a:cs typeface="Arial" panose="020B0604020202020204" pitchFamily="34" charset="0"/>
                        </a:rPr>
                        <a:t> 150 иргэн </a:t>
                      </a:r>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764595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223" y="201706"/>
            <a:ext cx="11093823" cy="793376"/>
          </a:xfrm>
        </p:spPr>
        <p:txBody>
          <a:bodyPr>
            <a:noAutofit/>
          </a:bodyPr>
          <a:lstStyle/>
          <a:p>
            <a:pPr algn="ctr"/>
            <a:r>
              <a:rPr lang="mn-MN" sz="2400" dirty="0" smtClean="0">
                <a:solidFill>
                  <a:srgbClr val="0070C0"/>
                </a:solidFill>
                <a:latin typeface="Arial" panose="020B0604020202020204" pitchFamily="34" charset="0"/>
                <a:cs typeface="Arial" panose="020B0604020202020204" pitchFamily="34" charset="0"/>
              </a:rPr>
              <a:t>Орон нутгийн эдийн засгийн хөгжлийн </a:t>
            </a:r>
            <a:r>
              <a:rPr lang="mn-MN" sz="2400" dirty="0">
                <a:solidFill>
                  <a:srgbClr val="0070C0"/>
                </a:solidFill>
                <a:latin typeface="Arial" panose="020B0604020202020204" pitchFamily="34" charset="0"/>
                <a:cs typeface="Arial" panose="020B0604020202020204" pitchFamily="34" charset="0"/>
              </a:rPr>
              <a:t>т</a:t>
            </a:r>
            <a:r>
              <a:rPr lang="mn-MN" sz="2400" dirty="0" smtClean="0">
                <a:solidFill>
                  <a:srgbClr val="0070C0"/>
                </a:solidFill>
                <a:latin typeface="Arial" panose="020B0604020202020204" pitchFamily="34" charset="0"/>
                <a:cs typeface="Arial" panose="020B0604020202020204" pitchFamily="34" charset="0"/>
              </a:rPr>
              <a:t>эргүүлэх зорилтоор тодорхойлогдсон Хөдөө аж ахуйн хөгжлийн бодлого, зорилтыг хэрэгжүүлсэн.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78224" y="5150224"/>
            <a:ext cx="11093822" cy="1290917"/>
          </a:xfrm>
        </p:spPr>
        <p:txBody>
          <a:bodyPr>
            <a:normAutofit/>
          </a:bodyPr>
          <a:lstStyle/>
          <a:p>
            <a:pPr marL="0" indent="0" algn="just">
              <a:buNone/>
            </a:pPr>
            <a:r>
              <a:rPr lang="mn-MN" dirty="0">
                <a:solidFill>
                  <a:srgbClr val="FF0000"/>
                </a:solidFill>
                <a:latin typeface="Arial" panose="020B0604020202020204" pitchFamily="34" charset="0"/>
                <a:cs typeface="Arial" panose="020B0604020202020204" pitchFamily="34" charset="0"/>
              </a:rPr>
              <a:t>Сум орон нутгийн удирдлага, малчид, Дэлхийн зөн ОУБ-ын Хөвсгөл ОНХХ, </a:t>
            </a:r>
            <a:r>
              <a:rPr lang="mn-MN" dirty="0" smtClean="0">
                <a:solidFill>
                  <a:srgbClr val="FF0000"/>
                </a:solidFill>
                <a:latin typeface="Arial" panose="020B0604020202020204" pitchFamily="34" charset="0"/>
                <a:cs typeface="Arial" panose="020B0604020202020204" pitchFamily="34" charset="0"/>
              </a:rPr>
              <a:t>Хөвсгөл аймгийн Засаг дарга, ХХААГ-ын </a:t>
            </a:r>
            <a:r>
              <a:rPr lang="mn-MN" dirty="0">
                <a:solidFill>
                  <a:srgbClr val="FF0000"/>
                </a:solidFill>
                <a:latin typeface="Arial" panose="020B0604020202020204" pitchFamily="34" charset="0"/>
                <a:cs typeface="Arial" panose="020B0604020202020204" pitchFamily="34" charset="0"/>
              </a:rPr>
              <a:t>хамтын ажиллагааны үр шимээр хамгийн нарийн ноолуур, мах сүүний өндөр гарц бүхий “Эрчмийн хар ямаа-г 2017 оны 12 дугаар сарын 12-ны өдөр ХХААХҮ-ийн сайдын А/176 дугаар тушаалаар үүлдрээр баталгаажууллаа.</a:t>
            </a:r>
            <a:endParaRPr lang="en-US" dirty="0">
              <a:solidFill>
                <a:srgbClr val="FF0000"/>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1068" t="6337" b="6862"/>
          <a:stretch/>
        </p:blipFill>
        <p:spPr>
          <a:xfrm>
            <a:off x="513816" y="1129553"/>
            <a:ext cx="5527602" cy="38862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6528" y="1129553"/>
            <a:ext cx="5305518" cy="3886200"/>
          </a:xfrm>
          <a:prstGeom prst="rect">
            <a:avLst/>
          </a:prstGeom>
        </p:spPr>
      </p:pic>
    </p:spTree>
    <p:extLst>
      <p:ext uri="{BB962C8B-B14F-4D97-AF65-F5344CB8AC3E}">
        <p14:creationId xmlns:p14="http://schemas.microsoft.com/office/powerpoint/2010/main" val="1502065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29" y="443753"/>
            <a:ext cx="11658600" cy="800100"/>
          </a:xfrm>
        </p:spPr>
        <p:txBody>
          <a:bodyPr>
            <a:noAutofit/>
          </a:bodyPr>
          <a:lstStyle/>
          <a:p>
            <a:pPr algn="ctr"/>
            <a:r>
              <a:rPr lang="mn-MN" sz="2000" dirty="0">
                <a:solidFill>
                  <a:srgbClr val="0070C0"/>
                </a:solidFill>
                <a:latin typeface="Arial" panose="020B0604020202020204" pitchFamily="34" charset="0"/>
                <a:cs typeface="Arial" panose="020B0604020202020204" pitchFamily="34" charset="0"/>
              </a:rPr>
              <a:t>Нийгмийн сайн үйлсийн санаачилгыг дэмжиж, төлөөллийн оролцоог </a:t>
            </a:r>
            <a:r>
              <a:rPr lang="mn-MN" sz="2000" dirty="0" smtClean="0">
                <a:solidFill>
                  <a:srgbClr val="0070C0"/>
                </a:solidFill>
                <a:latin typeface="Arial" panose="020B0604020202020204" pitchFamily="34" charset="0"/>
                <a:cs typeface="Arial" panose="020B0604020202020204" pitchFamily="34" charset="0"/>
              </a:rPr>
              <a:t>дээшлүүлэх чиглэлээр “Ахмадын хөгжилд–Төлөөлөгчийн манлайлал” санаачилгыг хэрэгжүүлсэн. </a:t>
            </a:r>
            <a:endParaRPr lang="en-US" sz="2000" dirty="0">
              <a:solidFill>
                <a:srgbClr val="0070C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2567" r="7027" b="11051"/>
          <a:stretch/>
        </p:blipFill>
        <p:spPr>
          <a:xfrm>
            <a:off x="578225" y="1479176"/>
            <a:ext cx="5375482" cy="3919818"/>
          </a:xfrm>
          <a:prstGeom prst="rect">
            <a:avLst/>
          </a:prstGeom>
        </p:spPr>
      </p:pic>
      <p:sp>
        <p:nvSpPr>
          <p:cNvPr id="8" name="Content Placeholder 7"/>
          <p:cNvSpPr>
            <a:spLocks noGrp="1"/>
          </p:cNvSpPr>
          <p:nvPr>
            <p:ph idx="1"/>
          </p:nvPr>
        </p:nvSpPr>
        <p:spPr>
          <a:xfrm>
            <a:off x="578225" y="5634318"/>
            <a:ext cx="11168433" cy="927846"/>
          </a:xfrm>
        </p:spPr>
        <p:txBody>
          <a:bodyPr>
            <a:normAutofit/>
          </a:bodyPr>
          <a:lstStyle/>
          <a:p>
            <a:pPr marL="0" indent="0" algn="just">
              <a:buNone/>
            </a:pPr>
            <a:r>
              <a:rPr lang="mn-MN" dirty="0">
                <a:solidFill>
                  <a:srgbClr val="FF0000"/>
                </a:solidFill>
                <a:latin typeface="Arial" panose="020B0604020202020204" pitchFamily="34" charset="0"/>
                <a:cs typeface="Arial" panose="020B0604020202020204" pitchFamily="34" charset="0"/>
              </a:rPr>
              <a:t>ИТХ-ын төлөөлөгчдөөс Ахмадын </a:t>
            </a:r>
            <a:r>
              <a:rPr lang="mn-MN" dirty="0" smtClean="0">
                <a:solidFill>
                  <a:srgbClr val="FF0000"/>
                </a:solidFill>
                <a:latin typeface="Arial" panose="020B0604020202020204" pitchFamily="34" charset="0"/>
                <a:cs typeface="Arial" panose="020B0604020202020204" pitchFamily="34" charset="0"/>
              </a:rPr>
              <a:t>нэрлэсэн </a:t>
            </a:r>
            <a:r>
              <a:rPr lang="mn-MN" dirty="0">
                <a:solidFill>
                  <a:srgbClr val="FF0000"/>
                </a:solidFill>
                <a:latin typeface="Arial" panose="020B0604020202020204" pitchFamily="34" charset="0"/>
                <a:cs typeface="Arial" panose="020B0604020202020204" pitchFamily="34" charset="0"/>
              </a:rPr>
              <a:t>жилийн хүрээнд нийгмийн сайн үйлсэд хувь нэмэр оруулах санаачилга </a:t>
            </a:r>
            <a:r>
              <a:rPr lang="mn-MN" dirty="0" smtClean="0">
                <a:solidFill>
                  <a:srgbClr val="FF0000"/>
                </a:solidFill>
                <a:latin typeface="Arial" panose="020B0604020202020204" pitchFamily="34" charset="0"/>
                <a:cs typeface="Arial" panose="020B0604020202020204" pitchFamily="34" charset="0"/>
              </a:rPr>
              <a:t>гаргаж, </a:t>
            </a:r>
            <a:r>
              <a:rPr lang="mn-MN" dirty="0">
                <a:solidFill>
                  <a:srgbClr val="FF0000"/>
                </a:solidFill>
                <a:latin typeface="Arial" panose="020B0604020202020204" pitchFamily="34" charset="0"/>
                <a:cs typeface="Arial" panose="020B0604020202020204" pitchFamily="34" charset="0"/>
              </a:rPr>
              <a:t>48м/кв талбай </a:t>
            </a:r>
            <a:r>
              <a:rPr lang="mn-MN" dirty="0" smtClean="0">
                <a:solidFill>
                  <a:srgbClr val="FF0000"/>
                </a:solidFill>
                <a:latin typeface="Arial" panose="020B0604020202020204" pitchFamily="34" charset="0"/>
                <a:cs typeface="Arial" panose="020B0604020202020204" pitchFamily="34" charset="0"/>
              </a:rPr>
              <a:t>бүхий, </a:t>
            </a:r>
            <a:r>
              <a:rPr lang="mn-MN" dirty="0">
                <a:solidFill>
                  <a:srgbClr val="FF0000"/>
                </a:solidFill>
                <a:latin typeface="Arial" panose="020B0604020202020204" pitchFamily="34" charset="0"/>
                <a:cs typeface="Arial" panose="020B0604020202020204" pitchFamily="34" charset="0"/>
              </a:rPr>
              <a:t>гэр хэлбэрийн загвартай “Ахмадын өргөө”-ний </a:t>
            </a:r>
            <a:r>
              <a:rPr lang="mn-MN" dirty="0" smtClean="0">
                <a:solidFill>
                  <a:srgbClr val="FF0000"/>
                </a:solidFill>
                <a:latin typeface="Arial" panose="020B0604020202020204" pitchFamily="34" charset="0"/>
                <a:cs typeface="Arial" panose="020B0604020202020204" pitchFamily="34" charset="0"/>
              </a:rPr>
              <a:t>барилгыг </a:t>
            </a:r>
            <a:r>
              <a:rPr lang="mn-MN" dirty="0">
                <a:solidFill>
                  <a:srgbClr val="FF0000"/>
                </a:solidFill>
                <a:latin typeface="Arial" panose="020B0604020202020204" pitchFamily="34" charset="0"/>
                <a:cs typeface="Arial" panose="020B0604020202020204" pitchFamily="34" charset="0"/>
              </a:rPr>
              <a:t>бүтээн </a:t>
            </a:r>
            <a:r>
              <a:rPr lang="mn-MN" dirty="0" smtClean="0">
                <a:solidFill>
                  <a:srgbClr val="FF0000"/>
                </a:solidFill>
                <a:latin typeface="Arial" panose="020B0604020202020204" pitchFamily="34" charset="0"/>
                <a:cs typeface="Arial" panose="020B0604020202020204" pitchFamily="34" charset="0"/>
              </a:rPr>
              <a:t>байгуулсан.</a:t>
            </a:r>
            <a:endParaRPr lang="en-US" dirty="0">
              <a:solidFill>
                <a:srgbClr val="FF0000"/>
              </a:solidFill>
              <a:latin typeface="Arial" panose="020B0604020202020204" pitchFamily="34" charset="0"/>
              <a:cs typeface="Arial" panose="020B0604020202020204" pitchFamily="34" charset="0"/>
            </a:endParaRPr>
          </a:p>
          <a:p>
            <a:pPr marL="0" indent="0" algn="just">
              <a:buNone/>
            </a:pPr>
            <a:endParaRPr lang="en-US" dirty="0">
              <a:solidFill>
                <a:srgbClr val="FF0000"/>
              </a:solidFill>
              <a:latin typeface="Arial" panose="020B0604020202020204" pitchFamily="34" charset="0"/>
              <a:cs typeface="Arial" panose="020B0604020202020204" pitchFamily="34" charset="0"/>
            </a:endParaRPr>
          </a:p>
        </p:txBody>
      </p:sp>
      <p:pic>
        <p:nvPicPr>
          <p:cNvPr id="1026" name="Picture 2" descr="http://tumurbulag.khovsgol.khural.mn/medias/4a095da6-fc6a-45d0-8a9b-1a0e98b2c871.JPG?w=816"/>
          <p:cNvPicPr>
            <a:picLocks noChangeAspect="1" noChangeArrowheads="1"/>
          </p:cNvPicPr>
          <p:nvPr/>
        </p:nvPicPr>
        <p:blipFill rotWithShape="1">
          <a:blip r:embed="rId3">
            <a:extLst>
              <a:ext uri="{28A0092B-C50C-407E-A947-70E740481C1C}">
                <a14:useLocalDpi xmlns:a14="http://schemas.microsoft.com/office/drawing/2010/main" val="0"/>
              </a:ext>
            </a:extLst>
          </a:blip>
          <a:srcRect l="3362" t="11920" r="3038" b="9367"/>
          <a:stretch/>
        </p:blipFill>
        <p:spPr bwMode="auto">
          <a:xfrm>
            <a:off x="6327493" y="1479176"/>
            <a:ext cx="5419165" cy="3919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05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741" y="443753"/>
            <a:ext cx="10549871" cy="820271"/>
          </a:xfrm>
        </p:spPr>
        <p:txBody>
          <a:bodyPr>
            <a:noAutofit/>
          </a:bodyPr>
          <a:lstStyle/>
          <a:p>
            <a:pPr algn="ctr"/>
            <a:r>
              <a:rPr lang="mn-MN" sz="2400" dirty="0">
                <a:solidFill>
                  <a:srgbClr val="0070C0"/>
                </a:solidFill>
                <a:latin typeface="Arial" panose="020B0604020202020204" pitchFamily="34" charset="0"/>
                <a:cs typeface="Arial" panose="020B0604020202020204" pitchFamily="34" charset="0"/>
              </a:rPr>
              <a:t>Шийдвэр гаргах түвшинд хүүхдийн оролцоог </a:t>
            </a:r>
            <a:r>
              <a:rPr lang="mn-MN" sz="2400" dirty="0" smtClean="0">
                <a:solidFill>
                  <a:srgbClr val="0070C0"/>
                </a:solidFill>
                <a:latin typeface="Arial" panose="020B0604020202020204" pitchFamily="34" charset="0"/>
                <a:cs typeface="Arial" panose="020B0604020202020204" pitchFamily="34" charset="0"/>
              </a:rPr>
              <a:t>хангах” санал, санаачилгыг хэрэгжүүлсэн.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6775" y="4657011"/>
            <a:ext cx="11164513" cy="1730342"/>
          </a:xfrm>
        </p:spPr>
        <p:txBody>
          <a:bodyPr>
            <a:normAutofit lnSpcReduction="10000"/>
          </a:bodyPr>
          <a:lstStyle/>
          <a:p>
            <a:pPr marL="0" indent="0" algn="just">
              <a:buNone/>
            </a:pPr>
            <a:r>
              <a:rPr lang="mn-MN" dirty="0">
                <a:solidFill>
                  <a:srgbClr val="FF0000"/>
                </a:solidFill>
                <a:latin typeface="Arial" panose="020B0604020202020204" pitchFamily="34" charset="0"/>
                <a:cs typeface="Arial" panose="020B0604020202020204" pitchFamily="34" charset="0"/>
              </a:rPr>
              <a:t>Хүүхдийн санал, санаачилгыг сонсож, сумын иргэдийн Төлөөлөгчдийн Хурлаас Хүүхдийн </a:t>
            </a:r>
            <a:r>
              <a:rPr lang="mn-MN" dirty="0" smtClean="0">
                <a:solidFill>
                  <a:srgbClr val="FF0000"/>
                </a:solidFill>
                <a:latin typeface="Arial" panose="020B0604020202020204" pitchFamily="34" charset="0"/>
                <a:cs typeface="Arial" panose="020B0604020202020204" pitchFamily="34" charset="0"/>
              </a:rPr>
              <a:t>“Мини парламент” </a:t>
            </a:r>
            <a:r>
              <a:rPr lang="mn-MN" dirty="0">
                <a:solidFill>
                  <a:srgbClr val="FF0000"/>
                </a:solidFill>
                <a:latin typeface="Arial" panose="020B0604020202020204" pitchFamily="34" charset="0"/>
                <a:cs typeface="Arial" panose="020B0604020202020204" pitchFamily="34" charset="0"/>
              </a:rPr>
              <a:t>байгуулах тухай шийдвэр гаргаж, ИТХ-ын Тэргүүлэгчдийн 2017.05.26-ны өдрийн 51 дүгээр тогтоолоор ИТХ-ын дэргэдэх “Хүүхдийн оролцооны бүлэг”-ийг байгуулсан</a:t>
            </a:r>
            <a:r>
              <a:rPr lang="mn-MN" dirty="0" smtClean="0">
                <a:solidFill>
                  <a:srgbClr val="FF0000"/>
                </a:solidFill>
                <a:latin typeface="Arial" panose="020B0604020202020204" pitchFamily="34" charset="0"/>
                <a:cs typeface="Arial" panose="020B0604020202020204" pitchFamily="34" charset="0"/>
              </a:rPr>
              <a:t>.</a:t>
            </a:r>
            <a:r>
              <a:rPr lang="mn-MN" dirty="0">
                <a:solidFill>
                  <a:srgbClr val="FF0000"/>
                </a:solidFill>
                <a:latin typeface="Arial" panose="020B0604020202020204" pitchFamily="34" charset="0"/>
                <a:cs typeface="Arial" panose="020B0604020202020204" pitchFamily="34" charset="0"/>
              </a:rPr>
              <a:t> </a:t>
            </a:r>
            <a:r>
              <a:rPr lang="mn-MN" dirty="0" smtClean="0">
                <a:solidFill>
                  <a:srgbClr val="FF0000"/>
                </a:solidFill>
                <a:latin typeface="Arial" panose="020B0604020202020204" pitchFamily="34" charset="0"/>
                <a:cs typeface="Arial" panose="020B0604020202020204" pitchFamily="34" charset="0"/>
              </a:rPr>
              <a:t>“Хүүхдийн </a:t>
            </a:r>
            <a:r>
              <a:rPr lang="mn-MN" dirty="0">
                <a:solidFill>
                  <a:srgbClr val="FF0000"/>
                </a:solidFill>
                <a:latin typeface="Arial" panose="020B0604020202020204" pitchFamily="34" charset="0"/>
                <a:cs typeface="Arial" panose="020B0604020202020204" pitchFamily="34" charset="0"/>
              </a:rPr>
              <a:t>индэр оролцооны </a:t>
            </a:r>
            <a:r>
              <a:rPr lang="mn-MN" dirty="0" smtClean="0">
                <a:solidFill>
                  <a:srgbClr val="FF0000"/>
                </a:solidFill>
                <a:latin typeface="Arial" panose="020B0604020202020204" pitchFamily="34" charset="0"/>
                <a:cs typeface="Arial" panose="020B0604020202020204" pitchFamily="34" charset="0"/>
              </a:rPr>
              <a:t>бүлэг”-ийн </a:t>
            </a:r>
            <a:r>
              <a:rPr lang="mn-MN" dirty="0">
                <a:solidFill>
                  <a:srgbClr val="FF0000"/>
                </a:solidFill>
                <a:latin typeface="Arial" panose="020B0604020202020204" pitchFamily="34" charset="0"/>
                <a:cs typeface="Arial" panose="020B0604020202020204" pitchFamily="34" charset="0"/>
              </a:rPr>
              <a:t>гишүүдээр дамжуулан хүүхдийн өмнө тулгамдаж байгаа асуудлыг шийдвэр гаргах түвшинд хүргэх үйл ажиллагааг зохион </a:t>
            </a:r>
            <a:r>
              <a:rPr lang="mn-MN" dirty="0" smtClean="0">
                <a:solidFill>
                  <a:srgbClr val="FF0000"/>
                </a:solidFill>
                <a:latin typeface="Arial" panose="020B0604020202020204" pitchFamily="34" charset="0"/>
                <a:cs typeface="Arial" panose="020B0604020202020204" pitchFamily="34" charset="0"/>
              </a:rPr>
              <a:t>байгуулж, орон нутгаас ирээдүйн </a:t>
            </a:r>
            <a:r>
              <a:rPr lang="mn-MN" dirty="0">
                <a:solidFill>
                  <a:srgbClr val="FF0000"/>
                </a:solidFill>
                <a:latin typeface="Arial" panose="020B0604020202020204" pitchFamily="34" charset="0"/>
                <a:cs typeface="Arial" panose="020B0604020202020204" pitchFamily="34" charset="0"/>
              </a:rPr>
              <a:t>сайн удирдагчдыг бэлтгэх санал, санаачилгыг </a:t>
            </a:r>
            <a:r>
              <a:rPr lang="mn-MN" dirty="0" smtClean="0">
                <a:solidFill>
                  <a:srgbClr val="FF0000"/>
                </a:solidFill>
                <a:latin typeface="Arial" panose="020B0604020202020204" pitchFamily="34" charset="0"/>
                <a:cs typeface="Arial" panose="020B0604020202020204" pitchFamily="34" charset="0"/>
              </a:rPr>
              <a:t>хэрэгжүүлэх асуудлыг тодорхойлсон. </a:t>
            </a:r>
            <a:endParaRPr lang="en-US" dirty="0">
              <a:solidFill>
                <a:srgbClr val="FF0000"/>
              </a:solidFill>
              <a:latin typeface="Arial" panose="020B0604020202020204" pitchFamily="34" charset="0"/>
              <a:cs typeface="Arial" panose="020B0604020202020204" pitchFamily="34" charset="0"/>
            </a:endParaRPr>
          </a:p>
        </p:txBody>
      </p:sp>
      <p:pic>
        <p:nvPicPr>
          <p:cNvPr id="2050" name="Picture 2" descr="http://tumurbulag.khovsgol.khural.mn/medias/6d492c67-e145-4ce0-8e30-72dd7b02e35f.JPG?w=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76" y="1555295"/>
            <a:ext cx="3382869" cy="29694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umurbulag.khovsgol.khural.mn/medias/c15ed4f6-214e-44c7-ac72-285bf72e0626.JPG?w=8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5089" y="1519509"/>
            <a:ext cx="3959225" cy="296941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tumurbulag.khovsgol.khural.mn/medias/d002c66f-65d1-4153-9254-6730cfcd2950.JPG?w=816"/>
          <p:cNvPicPr>
            <a:picLocks noChangeAspect="1" noChangeArrowheads="1"/>
          </p:cNvPicPr>
          <p:nvPr/>
        </p:nvPicPr>
        <p:blipFill rotWithShape="1">
          <a:blip r:embed="rId4">
            <a:extLst>
              <a:ext uri="{28A0092B-C50C-407E-A947-70E740481C1C}">
                <a14:useLocalDpi xmlns:a14="http://schemas.microsoft.com/office/drawing/2010/main" val="0"/>
              </a:ext>
            </a:extLst>
          </a:blip>
          <a:srcRect l="15552"/>
          <a:stretch/>
        </p:blipFill>
        <p:spPr bwMode="auto">
          <a:xfrm>
            <a:off x="8179758" y="1512790"/>
            <a:ext cx="3591531" cy="297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865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29" y="174812"/>
            <a:ext cx="10724683" cy="591668"/>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Газрын тухай хууль, тогтоомжийг  хэрэгжүүлэх зорилтыг хангуулсан.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79929" y="4518211"/>
            <a:ext cx="10851777" cy="2070847"/>
          </a:xfrm>
        </p:spPr>
        <p:txBody>
          <a:bodyPr>
            <a:norm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Хурлын төлөөлөгчдийн санаачилгаар 2019 </a:t>
            </a:r>
            <a:r>
              <a:rPr lang="mn-MN" dirty="0">
                <a:solidFill>
                  <a:srgbClr val="FF0000"/>
                </a:solidFill>
                <a:latin typeface="Arial" panose="020B0604020202020204" pitchFamily="34" charset="0"/>
                <a:cs typeface="Arial" panose="020B0604020202020204" pitchFamily="34" charset="0"/>
              </a:rPr>
              <a:t>оны ИТХ-ын төлөөлөгчдийн ээлжит бус 12 дугаар хуралдаанаар </a:t>
            </a:r>
            <a:r>
              <a:rPr lang="mn-MN" dirty="0" smtClean="0">
                <a:solidFill>
                  <a:srgbClr val="FF0000"/>
                </a:solidFill>
                <a:latin typeface="Arial" panose="020B0604020202020204" pitchFamily="34" charset="0"/>
                <a:cs typeface="Arial" panose="020B0604020202020204" pitchFamily="34" charset="0"/>
              </a:rPr>
              <a:t>холбогдох, </a:t>
            </a:r>
            <a:r>
              <a:rPr lang="mn-MN" dirty="0">
                <a:solidFill>
                  <a:srgbClr val="FF0000"/>
                </a:solidFill>
                <a:latin typeface="Arial" panose="020B0604020202020204" pitchFamily="34" charset="0"/>
                <a:cs typeface="Arial" panose="020B0604020202020204" pitchFamily="34" charset="0"/>
              </a:rPr>
              <a:t>хуулийн хэрэгжилтийг хангахгүй байгаа байгалийн үзэсгэлэнт 36 га, усан бүхий 175 га газрын олгосон шийдвэрийг хууль тогтоомжийн хүрээнд цуцалж, дахин төлөвлөлтөнд оруулах шийдвэрийг гаргаж, сумын Засаг даргад үүрэг, чиглэл болгосон. </a:t>
            </a:r>
            <a:r>
              <a:rPr lang="mn-MN" dirty="0" smtClean="0">
                <a:solidFill>
                  <a:srgbClr val="FF0000"/>
                </a:solidFill>
                <a:latin typeface="Arial" panose="020B0604020202020204" pitchFamily="34" charset="0"/>
                <a:cs typeface="Arial" panose="020B0604020202020204" pitchFamily="34" charset="0"/>
              </a:rPr>
              <a:t>Төв суурин газрын болон </a:t>
            </a:r>
            <a:r>
              <a:rPr lang="mn-MN" dirty="0">
                <a:solidFill>
                  <a:srgbClr val="FF0000"/>
                </a:solidFill>
                <a:latin typeface="Arial" panose="020B0604020202020204" pitchFamily="34" charset="0"/>
                <a:cs typeface="Arial" panose="020B0604020202020204" pitchFamily="34" charset="0"/>
              </a:rPr>
              <a:t>б</a:t>
            </a:r>
            <a:r>
              <a:rPr lang="mn-MN" dirty="0" smtClean="0">
                <a:solidFill>
                  <a:srgbClr val="FF0000"/>
                </a:solidFill>
                <a:latin typeface="Arial" panose="020B0604020202020204" pitchFamily="34" charset="0"/>
                <a:cs typeface="Arial" panose="020B0604020202020204" pitchFamily="34" charset="0"/>
              </a:rPr>
              <a:t>элчээрийн төлөвлөлтийн асуудлыг багийн </a:t>
            </a:r>
            <a:r>
              <a:rPr lang="mn-MN" dirty="0">
                <a:solidFill>
                  <a:srgbClr val="FF0000"/>
                </a:solidFill>
                <a:latin typeface="Arial" panose="020B0604020202020204" pitchFamily="34" charset="0"/>
                <a:cs typeface="Arial" panose="020B0604020202020204" pitchFamily="34" charset="0"/>
              </a:rPr>
              <a:t>ИНХ-ын хуралдаанаар хэлэлцүүлж, иргэдийн санал, шийдвэрийг үндэслэн тухайн жилийн газар зохион байгуулалтын төлөвлөлтөнд тусган хэрэгжүүлэх бодлого, үйл ажиллагааг хууль тогтоомжийн хүрээнд хэрэгжүүүлж хэвшсэн. </a:t>
            </a:r>
            <a:endParaRPr lang="en-US" dirty="0">
              <a:solidFill>
                <a:srgbClr val="FF0000"/>
              </a:solidFill>
              <a:latin typeface="Arial" panose="020B0604020202020204" pitchFamily="34" charset="0"/>
              <a:cs typeface="Arial" panose="020B0604020202020204" pitchFamily="34" charset="0"/>
            </a:endParaRPr>
          </a:p>
        </p:txBody>
      </p:sp>
      <p:pic>
        <p:nvPicPr>
          <p:cNvPr id="4098" name="Picture 2" descr="http://tumurbulag.khovsgol.khural.mn/medias/8e622744-919c-4b14-8a2d-04748a3bf193.jpg?w=81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569"/>
          <a:stretch/>
        </p:blipFill>
        <p:spPr bwMode="auto">
          <a:xfrm>
            <a:off x="779929" y="860611"/>
            <a:ext cx="2939094" cy="356347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umurbulag.khovsgol.khural.mn/medias/41fdb9b2-87af-45c4-995e-11ce14647ba9.jpg?w=81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202"/>
          <a:stretch/>
        </p:blipFill>
        <p:spPr bwMode="auto">
          <a:xfrm>
            <a:off x="4024606" y="860611"/>
            <a:ext cx="2808064" cy="35634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3169" y="860610"/>
            <a:ext cx="4561443" cy="3563471"/>
          </a:xfrm>
          <a:prstGeom prst="rect">
            <a:avLst/>
          </a:prstGeom>
        </p:spPr>
      </p:pic>
    </p:spTree>
    <p:extLst>
      <p:ext uri="{BB962C8B-B14F-4D97-AF65-F5344CB8AC3E}">
        <p14:creationId xmlns:p14="http://schemas.microsoft.com/office/powerpoint/2010/main" val="3737752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82" y="282388"/>
            <a:ext cx="10738131" cy="825146"/>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ИТХ-аас баталсан нийтээр дагаж мөрдөх захиргааны хэм, хэмжээ тогтоосон тогтоолыг улсын бүртгэлийн нэгдсэн санд бүртгүүлсэн.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45459" y="5325035"/>
            <a:ext cx="10859153" cy="1532965"/>
          </a:xfrm>
        </p:spPr>
        <p:txBody>
          <a:bodyPr>
            <a:normAutofit/>
          </a:bodyPr>
          <a:lstStyle/>
          <a:p>
            <a:pPr marL="0" indent="0" algn="just">
              <a:buNone/>
            </a:pPr>
            <a:r>
              <a:rPr lang="mn-MN" dirty="0">
                <a:solidFill>
                  <a:srgbClr val="FF0000"/>
                </a:solidFill>
                <a:latin typeface="Arial" panose="020B0604020202020204" pitchFamily="34" charset="0"/>
                <a:cs typeface="Arial" panose="020B0604020202020204" pitchFamily="34" charset="0"/>
              </a:rPr>
              <a:t>Сумын ИТХ-ын төлөөлөгчдийн 2019 оны 12 дугаар сарын 18-ны өдрийн 13 дугаар </a:t>
            </a:r>
            <a:r>
              <a:rPr lang="mn-MN" dirty="0" smtClean="0">
                <a:solidFill>
                  <a:srgbClr val="FF0000"/>
                </a:solidFill>
                <a:latin typeface="Arial" panose="020B0604020202020204" pitchFamily="34" charset="0"/>
                <a:cs typeface="Arial" panose="020B0604020202020204" pitchFamily="34" charset="0"/>
              </a:rPr>
              <a:t>хуралдаанаас батлагдсан “</a:t>
            </a:r>
            <a:r>
              <a:rPr lang="mn-MN" dirty="0">
                <a:solidFill>
                  <a:srgbClr val="FF0000"/>
                </a:solidFill>
                <a:latin typeface="Arial" panose="020B0604020202020204" pitchFamily="34" charset="0"/>
                <a:cs typeface="Arial" panose="020B0604020202020204" pitchFamily="34" charset="0"/>
              </a:rPr>
              <a:t>Орон нутгийн хэмжээнд мөрдөх хог хаягдлын хураамжийн хэмжээг тогтоох тухай” 07 дугаар </a:t>
            </a:r>
            <a:r>
              <a:rPr lang="mn-MN" dirty="0" smtClean="0">
                <a:solidFill>
                  <a:srgbClr val="FF0000"/>
                </a:solidFill>
                <a:latin typeface="Arial" panose="020B0604020202020204" pitchFamily="34" charset="0"/>
                <a:cs typeface="Arial" panose="020B0604020202020204" pitchFamily="34" charset="0"/>
              </a:rPr>
              <a:t>тогтоол нь </a:t>
            </a:r>
            <a:r>
              <a:rPr lang="mn-MN" dirty="0">
                <a:solidFill>
                  <a:srgbClr val="FF0000"/>
                </a:solidFill>
                <a:latin typeface="Arial" panose="020B0604020202020204" pitchFamily="34" charset="0"/>
                <a:cs typeface="Arial" panose="020B0604020202020204" pitchFamily="34" charset="0"/>
              </a:rPr>
              <a:t>Монгол Улсын Хууль зүйн асуудал эрхэлсэн төрийн захиргааны төв байгууллагад </a:t>
            </a:r>
            <a:r>
              <a:rPr lang="mn-MN" dirty="0" smtClean="0">
                <a:solidFill>
                  <a:srgbClr val="FF0000"/>
                </a:solidFill>
                <a:latin typeface="Arial" panose="020B0604020202020204" pitchFamily="34" charset="0"/>
                <a:cs typeface="Arial" panose="020B0604020202020204" pitchFamily="34" charset="0"/>
              </a:rPr>
              <a:t>хянагдаж, Захиргааны </a:t>
            </a:r>
            <a:r>
              <a:rPr lang="mn-MN" dirty="0">
                <a:solidFill>
                  <a:srgbClr val="FF0000"/>
                </a:solidFill>
                <a:latin typeface="Arial" panose="020B0604020202020204" pitchFamily="34" charset="0"/>
                <a:cs typeface="Arial" panose="020B0604020202020204" pitchFamily="34" charset="0"/>
              </a:rPr>
              <a:t>хэм хэмжээний актын улсын нэгдсэн санд 2020 оны 01 дүгээр сарын 21-ний өдрийн 4655 </a:t>
            </a:r>
            <a:r>
              <a:rPr lang="mn-MN" dirty="0" smtClean="0">
                <a:solidFill>
                  <a:srgbClr val="FF0000"/>
                </a:solidFill>
                <a:latin typeface="Arial" panose="020B0604020202020204" pitchFamily="34" charset="0"/>
                <a:cs typeface="Arial" panose="020B0604020202020204" pitchFamily="34" charset="0"/>
              </a:rPr>
              <a:t>дугаарт бүртгэгдсэн.</a:t>
            </a:r>
            <a:endParaRPr lang="en-US" dirty="0">
              <a:solidFill>
                <a:srgbClr val="FF0000"/>
              </a:solidFill>
              <a:latin typeface="Arial" panose="020B0604020202020204" pitchFamily="34" charset="0"/>
              <a:cs typeface="Arial" panose="020B0604020202020204" pitchFamily="34" charset="0"/>
            </a:endParaRPr>
          </a:p>
        </p:txBody>
      </p:sp>
      <p:pic>
        <p:nvPicPr>
          <p:cNvPr id="5122" name="Picture 2" descr="a6f77daf-2bc5-4a98-9775-c5794e1267cf"/>
          <p:cNvPicPr>
            <a:picLocks noChangeAspect="1" noChangeArrowheads="1"/>
          </p:cNvPicPr>
          <p:nvPr/>
        </p:nvPicPr>
        <p:blipFill>
          <a:blip r:embed="rId2">
            <a:extLst>
              <a:ext uri="{28A0092B-C50C-407E-A947-70E740481C1C}">
                <a14:useLocalDpi xmlns:a14="http://schemas.microsoft.com/office/drawing/2010/main" val="0"/>
              </a:ext>
            </a:extLst>
          </a:blip>
          <a:srcRect b="49944"/>
          <a:stretch>
            <a:fillRect/>
          </a:stretch>
        </p:blipFill>
        <p:spPr bwMode="auto">
          <a:xfrm rot="-16200000">
            <a:off x="109221" y="1815273"/>
            <a:ext cx="4217500" cy="290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24" name="Picture 4" descr="http://tumurbulag.khovsgol.khural.mn/medias/7580c2a5-1f41-4d1c-adaf-45e1bf1cd66e.jpg?w=8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2469" y="1107535"/>
            <a:ext cx="3067274" cy="421750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umurbulag.khovsgol.khural.mn/medias/0f09b222-eb09-4456-81c0-8031525b0182.jpg?w=8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3943" y="1086927"/>
            <a:ext cx="3170669" cy="4359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203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75" y="332816"/>
            <a:ext cx="11614868" cy="813545"/>
          </a:xfrm>
        </p:spPr>
        <p:txBody>
          <a:bodyPr>
            <a:normAutofit fontScale="90000"/>
          </a:bodyPr>
          <a:lstStyle/>
          <a:p>
            <a:pPr algn="ctr"/>
            <a:r>
              <a:rPr lang="mn-MN" sz="2400" dirty="0" smtClean="0">
                <a:solidFill>
                  <a:srgbClr val="0070C0"/>
                </a:solidFill>
                <a:latin typeface="Arial" panose="020B0604020202020204" pitchFamily="34" charset="0"/>
                <a:cs typeface="Arial" panose="020B0604020202020204" pitchFamily="34" charset="0"/>
              </a:rPr>
              <a:t>“</a:t>
            </a:r>
            <a:r>
              <a:rPr lang="mn-MN" sz="2700" dirty="0" smtClean="0">
                <a:solidFill>
                  <a:srgbClr val="0070C0"/>
                </a:solidFill>
                <a:latin typeface="Arial" panose="020B0604020202020204" pitchFamily="34" charset="0"/>
                <a:cs typeface="Arial" panose="020B0604020202020204" pitchFamily="34" charset="0"/>
              </a:rPr>
              <a:t>Монгол Улсад төлөөллийн байгууллагыг бэхжүүлэх нь” төслөөс  зарласан тэтгэлэгт хөтөлбөр шалгарч, 2 төслийг хэрэгжүүлсэн.</a:t>
            </a:r>
            <a:r>
              <a:rPr lang="mn-MN" sz="2400" dirty="0" smtClean="0">
                <a:solidFill>
                  <a:srgbClr val="0070C0"/>
                </a:solidFill>
                <a:latin typeface="Arial" panose="020B0604020202020204" pitchFamily="34" charset="0"/>
                <a:cs typeface="Arial" panose="020B0604020202020204" pitchFamily="34" charset="0"/>
              </a:rPr>
              <a:t>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4074" y="4182036"/>
            <a:ext cx="11614869" cy="2675964"/>
          </a:xfrm>
        </p:spPr>
        <p:txBody>
          <a:bodyPr>
            <a:normAutofit lnSpcReduction="10000"/>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Сумын иргэдийн Төлөөлөгчдийн Хурал нь 2013-2014 онд МНУХ, Мерси ОУБ-ын “Сумын хөгжлийн төлөвлөлт-иргэдийн оролцоо” төсөлд шалгарч “Эрчим хөгжил-2021” төлөвлөгөөг баталсан. 2015 онд УИХТГ, НҮБХХ, ШХА-ын төсөлд шалгарч “Иргэдийн оролцоог дэмжих замаар сонгуульт төлөөлөгчдийн хариуцлагыг нэмэгдүүлэхэд дэмжлэг үзүүлэх нь” төслийг хэрэгжүүлсэн бол 2018 онд “Монгол Улсад төлөөллийн байгууллагыг бэхжүүлэх нь“ төслөөс зарласан олон улсын тэтгэлэгт төсөлд 3 дахь удаагаа шалгарч, Швейцарын </a:t>
            </a:r>
            <a:r>
              <a:rPr lang="mn-MN" dirty="0">
                <a:solidFill>
                  <a:srgbClr val="FF0000"/>
                </a:solidFill>
                <a:latin typeface="Arial" panose="020B0604020202020204" pitchFamily="34" charset="0"/>
                <a:cs typeface="Arial" panose="020B0604020202020204" pitchFamily="34" charset="0"/>
              </a:rPr>
              <a:t>Хөгжлийн Агентлагийн Ногоон алт, Малын эрүүл мэнд төслийг хэрэгжүүлэгч Монголын Бэлчээр Ашиглагчдын Нэгдсэн Холбооны </a:t>
            </a:r>
            <a:r>
              <a:rPr lang="mn-MN" dirty="0" smtClean="0">
                <a:solidFill>
                  <a:srgbClr val="FF0000"/>
                </a:solidFill>
                <a:latin typeface="Arial" panose="020B0604020202020204" pitchFamily="34" charset="0"/>
                <a:cs typeface="Arial" panose="020B0604020202020204" pitchFamily="34" charset="0"/>
              </a:rPr>
              <a:t>1.5 </a:t>
            </a:r>
            <a:r>
              <a:rPr lang="mn-MN" dirty="0">
                <a:solidFill>
                  <a:srgbClr val="FF0000"/>
                </a:solidFill>
                <a:latin typeface="Arial" panose="020B0604020202020204" pitchFamily="34" charset="0"/>
                <a:cs typeface="Arial" panose="020B0604020202020204" pitchFamily="34" charset="0"/>
              </a:rPr>
              <a:t>сая төгрөгийн санхүүжилтээр орон нутагт “Орон нутгийн бэлчээр ашиглалт, төлөвлөлтийг иргэдийн оролцоотойгоор зохион байгуулах </a:t>
            </a:r>
            <a:r>
              <a:rPr lang="mn-MN" dirty="0" smtClean="0">
                <a:solidFill>
                  <a:srgbClr val="FF0000"/>
                </a:solidFill>
                <a:latin typeface="Arial" panose="020B0604020202020204" pitchFamily="34" charset="0"/>
                <a:cs typeface="Arial" panose="020B0604020202020204" pitchFamily="34" charset="0"/>
              </a:rPr>
              <a:t>төслийг </a:t>
            </a:r>
            <a:r>
              <a:rPr lang="mn-MN" dirty="0">
                <a:solidFill>
                  <a:srgbClr val="FF0000"/>
                </a:solidFill>
                <a:latin typeface="Arial" panose="020B0604020202020204" pitchFamily="34" charset="0"/>
                <a:cs typeface="Arial" panose="020B0604020202020204" pitchFamily="34" charset="0"/>
              </a:rPr>
              <a:t>хэрэгжүүлсэн</a:t>
            </a:r>
            <a:r>
              <a:rPr lang="mn-MN" dirty="0" smtClean="0">
                <a:solidFill>
                  <a:srgbClr val="FF0000"/>
                </a:solidFill>
                <a:latin typeface="Arial" panose="020B0604020202020204" pitchFamily="34" charset="0"/>
                <a:cs typeface="Arial" panose="020B0604020202020204" pitchFamily="34" charset="0"/>
              </a:rPr>
              <a:t>. Тус төслийн хүрээнд малчдаас </a:t>
            </a:r>
            <a:r>
              <a:rPr lang="mn-MN" dirty="0">
                <a:solidFill>
                  <a:srgbClr val="FF0000"/>
                </a:solidFill>
                <a:latin typeface="Arial" panose="020B0604020202020204" pitchFamily="34" charset="0"/>
                <a:cs typeface="Arial" panose="020B0604020202020204" pitchFamily="34" charset="0"/>
              </a:rPr>
              <a:t>гарсан саналд үндэслэн хөдөөгийн 3 багт ИНХ-ын хуралдаанаар нь 121 </a:t>
            </a:r>
            <a:r>
              <a:rPr lang="mn-MN" dirty="0" smtClean="0">
                <a:solidFill>
                  <a:srgbClr val="FF0000"/>
                </a:solidFill>
                <a:latin typeface="Arial" panose="020B0604020202020204" pitchFamily="34" charset="0"/>
                <a:cs typeface="Arial" panose="020B0604020202020204" pitchFamily="34" charset="0"/>
              </a:rPr>
              <a:t>гишүүдтэй, </a:t>
            </a:r>
            <a:r>
              <a:rPr lang="mn-MN" dirty="0">
                <a:solidFill>
                  <a:srgbClr val="FF0000"/>
                </a:solidFill>
                <a:latin typeface="Arial" panose="020B0604020202020204" pitchFamily="34" charset="0"/>
                <a:cs typeface="Arial" panose="020B0604020202020204" pitchFamily="34" charset="0"/>
              </a:rPr>
              <a:t>29 Бэлчээр ашиглалтын ажлын хэсгүүдийг байгуулсан. </a:t>
            </a:r>
            <a:endParaRPr lang="en-US" dirty="0">
              <a:solidFill>
                <a:srgbClr val="FF0000"/>
              </a:solidFill>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74" y="1146361"/>
            <a:ext cx="4256805" cy="28507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5" descr="http://tumurbulag.khovsgol.khural.mn/medias/931c399e-41a3-4542-ab51-c60fdfbe3389.jpg?w=816"/>
          <p:cNvPicPr/>
          <p:nvPr/>
        </p:nvPicPr>
        <p:blipFill rotWithShape="1">
          <a:blip r:embed="rId3">
            <a:extLst>
              <a:ext uri="{28A0092B-C50C-407E-A947-70E740481C1C}">
                <a14:useLocalDpi xmlns:a14="http://schemas.microsoft.com/office/drawing/2010/main" val="0"/>
              </a:ext>
            </a:extLst>
          </a:blip>
          <a:srcRect t="15141"/>
          <a:stretch/>
        </p:blipFill>
        <p:spPr bwMode="auto">
          <a:xfrm>
            <a:off x="7840896" y="1166532"/>
            <a:ext cx="4028047" cy="2850776"/>
          </a:xfrm>
          <a:prstGeom prst="rect">
            <a:avLst/>
          </a:prstGeom>
          <a:noFill/>
          <a:ln>
            <a:noFill/>
          </a:ln>
          <a:extLst>
            <a:ext uri="{53640926-AAD7-44D8-BBD7-CCE9431645EC}">
              <a14:shadowObscured xmlns:a14="http://schemas.microsoft.com/office/drawing/2010/main"/>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746" y="1166532"/>
            <a:ext cx="3144284" cy="2830605"/>
          </a:xfrm>
          <a:prstGeom prst="rect">
            <a:avLst/>
          </a:prstGeom>
        </p:spPr>
      </p:pic>
    </p:spTree>
    <p:extLst>
      <p:ext uri="{BB962C8B-B14F-4D97-AF65-F5344CB8AC3E}">
        <p14:creationId xmlns:p14="http://schemas.microsoft.com/office/powerpoint/2010/main" val="706630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4" y="242048"/>
            <a:ext cx="11577917" cy="860612"/>
          </a:xfrm>
        </p:spPr>
        <p:txBody>
          <a:bodyPr>
            <a:noAutofit/>
          </a:bodyPr>
          <a:lstStyle/>
          <a:p>
            <a:pPr algn="ctr"/>
            <a:r>
              <a:rPr lang="mn-MN" sz="2400" dirty="0">
                <a:solidFill>
                  <a:srgbClr val="0070C0"/>
                </a:solidFill>
                <a:latin typeface="Arial" panose="020B0604020202020204" pitchFamily="34" charset="0"/>
                <a:cs typeface="Arial" panose="020B0604020202020204" pitchFamily="34" charset="0"/>
              </a:rPr>
              <a:t>Орон нутгийн хөгжлийн санд иргэдийн </a:t>
            </a:r>
            <a:r>
              <a:rPr lang="mn-MN" sz="2400" dirty="0" smtClean="0">
                <a:solidFill>
                  <a:srgbClr val="0070C0"/>
                </a:solidFill>
                <a:latin typeface="Arial" panose="020B0604020202020204" pitchFamily="34" charset="0"/>
                <a:cs typeface="Arial" panose="020B0604020202020204" pitchFamily="34" charset="0"/>
              </a:rPr>
              <a:t> оролцоо, хяналтыг дээшлүүлэхээр “Хяналттай </a:t>
            </a:r>
            <a:r>
              <a:rPr lang="mn-MN" sz="2400" dirty="0">
                <a:solidFill>
                  <a:srgbClr val="0070C0"/>
                </a:solidFill>
                <a:latin typeface="Arial" panose="020B0604020202020204" pitchFamily="34" charset="0"/>
                <a:cs typeface="Arial" panose="020B0604020202020204" pitchFamily="34" charset="0"/>
              </a:rPr>
              <a:t>төсөв-харицлагатай засаглал-хөгжлийн гарц</a:t>
            </a:r>
            <a:r>
              <a:rPr lang="mn-MN" sz="2400" dirty="0" smtClean="0">
                <a:solidFill>
                  <a:srgbClr val="0070C0"/>
                </a:solidFill>
                <a:latin typeface="Arial" panose="020B0604020202020204" pitchFamily="34" charset="0"/>
                <a:cs typeface="Arial" panose="020B0604020202020204" pitchFamily="34" charset="0"/>
              </a:rPr>
              <a:t>” төслийг хэрэгжүүлсэн</a:t>
            </a:r>
            <a:r>
              <a:rPr lang="mn-MN" sz="2400" dirty="0" smtClean="0">
                <a:solidFill>
                  <a:srgbClr val="FF0000"/>
                </a:solidFill>
                <a:latin typeface="Arial" panose="020B0604020202020204" pitchFamily="34" charset="0"/>
                <a:cs typeface="Arial" panose="020B0604020202020204" pitchFamily="34" charset="0"/>
              </a:rPr>
              <a:t>. </a:t>
            </a:r>
            <a:r>
              <a:rPr lang="en-US" sz="2400" dirty="0">
                <a:solidFill>
                  <a:srgbClr val="FF0000"/>
                </a:solidFill>
                <a:latin typeface="Arial" panose="020B0604020202020204" pitchFamily="34" charset="0"/>
                <a:cs typeface="Arial" panose="020B0604020202020204" pitchFamily="34" charset="0"/>
              </a:rPr>
              <a:t/>
            </a:r>
            <a:br>
              <a:rPr lang="en-US" sz="2400" dirty="0">
                <a:solidFill>
                  <a:srgbClr val="FF0000"/>
                </a:solidFill>
                <a:latin typeface="Arial" panose="020B0604020202020204" pitchFamily="34" charset="0"/>
                <a:cs typeface="Arial" panose="020B0604020202020204" pitchFamily="34" charset="0"/>
              </a:rPr>
            </a:br>
            <a:endParaRPr lang="en-US" sz="2400"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84094" y="4276167"/>
            <a:ext cx="11376211" cy="2796987"/>
          </a:xfrm>
        </p:spPr>
        <p:txBody>
          <a:bodyPr>
            <a:normAutofit lnSpcReduction="10000"/>
          </a:bodyPr>
          <a:lstStyle/>
          <a:p>
            <a:pPr marL="0" indent="0" algn="just">
              <a:buNone/>
            </a:pPr>
            <a:r>
              <a:rPr lang="mn-MN" dirty="0">
                <a:solidFill>
                  <a:srgbClr val="FF0000"/>
                </a:solidFill>
                <a:latin typeface="Arial" panose="020B0604020202020204" pitchFamily="34" charset="0"/>
                <a:cs typeface="Arial" panose="020B0604020202020204" pitchFamily="34" charset="0"/>
              </a:rPr>
              <a:t>2019 онд Монгол Улсын Их Хурлын Тамгын газар, НҮБ-ын Хөгжлийн хөтөлбөр, Швейцарын хөгжлийн агентлагийн хамтран хэрэгжүүлсэн ОНХС-ийн үйл ажиллагаанд хяналтын чиг үүргээр хэрэгжүүлэх 3.5 сая төгрөгийн тэтгэлэгт </a:t>
            </a:r>
            <a:r>
              <a:rPr lang="mn-MN" dirty="0" smtClean="0">
                <a:solidFill>
                  <a:srgbClr val="FF0000"/>
                </a:solidFill>
                <a:latin typeface="Arial" panose="020B0604020202020204" pitchFamily="34" charset="0"/>
                <a:cs typeface="Arial" panose="020B0604020202020204" pitchFamily="34" charset="0"/>
              </a:rPr>
              <a:t>төслийг хэрэгжүүлсэн. </a:t>
            </a:r>
            <a:r>
              <a:rPr lang="mn-MN" dirty="0">
                <a:solidFill>
                  <a:srgbClr val="FF0000"/>
                </a:solidFill>
                <a:latin typeface="Arial" panose="020B0604020202020204" pitchFamily="34" charset="0"/>
                <a:cs typeface="Arial" panose="020B0604020202020204" pitchFamily="34" charset="0"/>
              </a:rPr>
              <a:t>Т</a:t>
            </a:r>
            <a:r>
              <a:rPr lang="mn-MN" dirty="0" smtClean="0">
                <a:solidFill>
                  <a:srgbClr val="FF0000"/>
                </a:solidFill>
                <a:latin typeface="Arial" panose="020B0604020202020204" pitchFamily="34" charset="0"/>
                <a:cs typeface="Arial" panose="020B0604020202020204" pitchFamily="34" charset="0"/>
              </a:rPr>
              <a:t>өслийн </a:t>
            </a:r>
            <a:r>
              <a:rPr lang="mn-MN" dirty="0">
                <a:solidFill>
                  <a:srgbClr val="FF0000"/>
                </a:solidFill>
                <a:latin typeface="Arial" panose="020B0604020202020204" pitchFamily="34" charset="0"/>
                <a:cs typeface="Arial" panose="020B0604020202020204" pitchFamily="34" charset="0"/>
              </a:rPr>
              <a:t>хүрээнд ОНХС-ийн хэрэгжилтэнд хяналт үнэлгээ хийх, </a:t>
            </a:r>
            <a:r>
              <a:rPr lang="mn-MN" dirty="0" smtClean="0">
                <a:solidFill>
                  <a:srgbClr val="FF0000"/>
                </a:solidFill>
                <a:latin typeface="Arial" panose="020B0604020202020204" pitchFamily="34" charset="0"/>
                <a:cs typeface="Arial" panose="020B0604020202020204" pitchFamily="34" charset="0"/>
              </a:rPr>
              <a:t> иргэдэд мэдээлэл хүргэх чиг </a:t>
            </a:r>
            <a:r>
              <a:rPr lang="mn-MN" dirty="0">
                <a:solidFill>
                  <a:srgbClr val="FF0000"/>
                </a:solidFill>
                <a:latin typeface="Arial" panose="020B0604020202020204" pitchFamily="34" charset="0"/>
                <a:cs typeface="Arial" panose="020B0604020202020204" pitchFamily="34" charset="0"/>
              </a:rPr>
              <a:t>үүрэг бүхий иргэдийн оролцооны ОНХС-ийн “Иргэний хяналтын зөвлөл</a:t>
            </a:r>
            <a:r>
              <a:rPr lang="mn-MN" dirty="0" smtClean="0">
                <a:solidFill>
                  <a:srgbClr val="FF0000"/>
                </a:solidFill>
                <a:latin typeface="Arial" panose="020B0604020202020204" pitchFamily="34" charset="0"/>
                <a:cs typeface="Arial" panose="020B0604020202020204" pitchFamily="34" charset="0"/>
              </a:rPr>
              <a:t>”, “Мэдээллийн хөтөч” 5 </a:t>
            </a:r>
            <a:r>
              <a:rPr lang="mn-MN" dirty="0">
                <a:solidFill>
                  <a:srgbClr val="FF0000"/>
                </a:solidFill>
                <a:latin typeface="Arial" panose="020B0604020202020204" pitchFamily="34" charset="0"/>
                <a:cs typeface="Arial" panose="020B0604020202020204" pitchFamily="34" charset="0"/>
              </a:rPr>
              <a:t>багт тус бүр </a:t>
            </a:r>
            <a:r>
              <a:rPr lang="mn-MN" dirty="0" smtClean="0">
                <a:solidFill>
                  <a:srgbClr val="FF0000"/>
                </a:solidFill>
                <a:latin typeface="Arial" panose="020B0604020202020204" pitchFamily="34" charset="0"/>
                <a:cs typeface="Arial" panose="020B0604020202020204" pitchFamily="34" charset="0"/>
              </a:rPr>
              <a:t>10 </a:t>
            </a:r>
            <a:r>
              <a:rPr lang="mn-MN" dirty="0">
                <a:solidFill>
                  <a:srgbClr val="FF0000"/>
                </a:solidFill>
                <a:latin typeface="Arial" panose="020B0604020202020204" pitchFamily="34" charset="0"/>
                <a:cs typeface="Arial" panose="020B0604020202020204" pitchFamily="34" charset="0"/>
              </a:rPr>
              <a:t>хүний бүрэлдэхүүнтэйгээр, нийт </a:t>
            </a:r>
            <a:r>
              <a:rPr lang="mn-MN" dirty="0" smtClean="0">
                <a:solidFill>
                  <a:srgbClr val="FF0000"/>
                </a:solidFill>
                <a:latin typeface="Arial" panose="020B0604020202020204" pitchFamily="34" charset="0"/>
                <a:cs typeface="Arial" panose="020B0604020202020204" pitchFamily="34" charset="0"/>
              </a:rPr>
              <a:t>50 </a:t>
            </a:r>
            <a:r>
              <a:rPr lang="mn-MN" dirty="0">
                <a:solidFill>
                  <a:srgbClr val="FF0000"/>
                </a:solidFill>
                <a:latin typeface="Arial" panose="020B0604020202020204" pitchFamily="34" charset="0"/>
                <a:cs typeface="Arial" panose="020B0604020202020204" pitchFamily="34" charset="0"/>
              </a:rPr>
              <a:t>хүний бүрэлдэхүүнтэйгээр байгуулж, ажиллах журмыг нь боловсруулан, багийн ИНХ-ын </a:t>
            </a:r>
            <a:r>
              <a:rPr lang="mn-MN" dirty="0" smtClean="0">
                <a:solidFill>
                  <a:srgbClr val="FF0000"/>
                </a:solidFill>
                <a:latin typeface="Arial" panose="020B0604020202020204" pitchFamily="34" charset="0"/>
                <a:cs typeface="Arial" panose="020B0604020202020204" pitchFamily="34" charset="0"/>
              </a:rPr>
              <a:t>хуралдаанаар, “</a:t>
            </a:r>
            <a:r>
              <a:rPr lang="mn-MN" dirty="0">
                <a:solidFill>
                  <a:srgbClr val="FF0000"/>
                </a:solidFill>
                <a:latin typeface="Arial" panose="020B0604020202020204" pitchFamily="34" charset="0"/>
                <a:cs typeface="Arial" panose="020B0604020202020204" pitchFamily="34" charset="0"/>
              </a:rPr>
              <a:t>Иргэний хяналтын зөвлөл”, Мэдээллийн хөтөч” баг-аас ОНХС-ийн хэрэгжилтэд хяналт үнэлгээ хийх журмыг боловсруулж, ИТХ-ын Тэргүүлэгчдийн хуралдаанаар </a:t>
            </a:r>
            <a:r>
              <a:rPr lang="mn-MN" dirty="0" smtClean="0">
                <a:solidFill>
                  <a:srgbClr val="FF0000"/>
                </a:solidFill>
                <a:latin typeface="Arial" panose="020B0604020202020204" pitchFamily="34" charset="0"/>
                <a:cs typeface="Arial" panose="020B0604020202020204" pitchFamily="34" charset="0"/>
              </a:rPr>
              <a:t>тус тус хэлэлцүүлэн </a:t>
            </a:r>
            <a:r>
              <a:rPr lang="mn-MN" dirty="0">
                <a:solidFill>
                  <a:srgbClr val="FF0000"/>
                </a:solidFill>
                <a:latin typeface="Arial" panose="020B0604020202020204" pitchFamily="34" charset="0"/>
                <a:cs typeface="Arial" panose="020B0604020202020204" pitchFamily="34" charset="0"/>
              </a:rPr>
              <a:t>батлуулсан</a:t>
            </a:r>
            <a:r>
              <a:rPr lang="mn-MN" dirty="0" smtClean="0">
                <a:solidFill>
                  <a:srgbClr val="FF0000"/>
                </a:solidFill>
                <a:latin typeface="Arial" panose="020B0604020202020204" pitchFamily="34" charset="0"/>
                <a:cs typeface="Arial" panose="020B0604020202020204" pitchFamily="34" charset="0"/>
              </a:rPr>
              <a:t>. ОНХС-ийн иргэнийн оролцооны үнэлгээ  хөндлөнгийн байгууллагын хяналт, судалгаа, шинжилгээ, үнэлгээгээр 2016 онд 24%, 2017 онд 40%, 2018 онд 18%-иар үнэлэгдсэнийг 2019 онд 58%- д хүргэсэн. </a:t>
            </a:r>
            <a:endParaRPr lang="en-US" dirty="0">
              <a:solidFill>
                <a:srgbClr val="FF0000"/>
              </a:solidFill>
              <a:latin typeface="Arial" panose="020B0604020202020204" pitchFamily="34" charset="0"/>
              <a:cs typeface="Arial" panose="020B0604020202020204" pitchFamily="34" charset="0"/>
            </a:endParaRPr>
          </a:p>
        </p:txBody>
      </p:sp>
      <p:pic>
        <p:nvPicPr>
          <p:cNvPr id="6" name="Picture 5" descr="C:\Users\User\Documents\Тэтгэлэгт хөтөлбөр 3\Төсөл 3 зураг\IMG_1335.JPG"/>
          <p:cNvPicPr/>
          <p:nvPr/>
        </p:nvPicPr>
        <p:blipFill rotWithShape="1">
          <a:blip r:embed="rId2" cstate="print">
            <a:extLst>
              <a:ext uri="{28A0092B-C50C-407E-A947-70E740481C1C}">
                <a14:useLocalDpi xmlns:a14="http://schemas.microsoft.com/office/drawing/2010/main" val="0"/>
              </a:ext>
            </a:extLst>
          </a:blip>
          <a:srcRect t="7548"/>
          <a:stretch/>
        </p:blipFill>
        <p:spPr bwMode="auto">
          <a:xfrm>
            <a:off x="618565" y="1008529"/>
            <a:ext cx="5654487" cy="3294532"/>
          </a:xfrm>
          <a:prstGeom prst="rect">
            <a:avLst/>
          </a:prstGeom>
          <a:noFill/>
          <a:ln>
            <a:noFill/>
          </a:ln>
        </p:spPr>
      </p:pic>
      <p:pic>
        <p:nvPicPr>
          <p:cNvPr id="7" name="Picture 6" descr="C:\Users\User\Documents\Тэтгэлэгт хөтөлбөр 3\Төсөл 3 зураг\IMG_1281.JPG"/>
          <p:cNvPicPr/>
          <p:nvPr/>
        </p:nvPicPr>
        <p:blipFill rotWithShape="1">
          <a:blip r:embed="rId3" cstate="print">
            <a:extLst>
              <a:ext uri="{28A0092B-C50C-407E-A947-70E740481C1C}">
                <a14:useLocalDpi xmlns:a14="http://schemas.microsoft.com/office/drawing/2010/main" val="0"/>
              </a:ext>
            </a:extLst>
          </a:blip>
          <a:srcRect t="8302"/>
          <a:stretch/>
        </p:blipFill>
        <p:spPr bwMode="auto">
          <a:xfrm>
            <a:off x="6407522" y="1021976"/>
            <a:ext cx="5351933" cy="3267638"/>
          </a:xfrm>
          <a:prstGeom prst="rect">
            <a:avLst/>
          </a:prstGeom>
          <a:noFill/>
          <a:ln>
            <a:noFill/>
          </a:ln>
        </p:spPr>
      </p:pic>
    </p:spTree>
    <p:extLst>
      <p:ext uri="{BB962C8B-B14F-4D97-AF65-F5344CB8AC3E}">
        <p14:creationId xmlns:p14="http://schemas.microsoft.com/office/powerpoint/2010/main" val="12727140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483" y="624110"/>
            <a:ext cx="10738130" cy="613019"/>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Сум, орон нутгийн бэлэгдэл, бахархалыг баталсан.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43753" y="5217459"/>
            <a:ext cx="11352546" cy="1506070"/>
          </a:xfrm>
        </p:spPr>
        <p:txBody>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Сумын иргэдийн Төлөөлөгчдийн Хурлаас орон нутгийн бэлэгдэл, бахархлыг бий болгох санал, санаачилгыг дэвшүүлж, 2015 онд иргэдийн Төлөөлөгчдийн Хурлын төлөөлөгчдийн 9 дүгээр хуралдаанаар тус сумын уугуул,чөлөөт уран бүтээлч Ш.Цогсайханы бүтээлийг шалгаруулан “Төмөрбулаг сумын сүлд”-ээр, Хөвсгөл аймгийн нэгэн сум болохын хувьд далбааг нь сумын “Төмөрбулаг сумын далбаа”-гаар баталж, Нутгийн удирдлагын ордонд залж байрлуулсан. </a:t>
            </a:r>
            <a:endParaRPr lang="en-US" dirty="0">
              <a:solidFill>
                <a:srgbClr val="FF0000"/>
              </a:solidFill>
              <a:latin typeface="Arial" panose="020B0604020202020204" pitchFamily="34" charset="0"/>
              <a:cs typeface="Arial" panose="020B0604020202020204" pitchFamily="34" charset="0"/>
            </a:endParaRPr>
          </a:p>
        </p:txBody>
      </p:sp>
      <p:pic>
        <p:nvPicPr>
          <p:cNvPr id="4" name="Picture 3" descr="F:\__________ ______(1).jpg"/>
          <p:cNvPicPr/>
          <p:nvPr/>
        </p:nvPicPr>
        <p:blipFill>
          <a:blip r:embed="rId2" cstate="print"/>
          <a:srcRect/>
          <a:stretch>
            <a:fillRect/>
          </a:stretch>
        </p:blipFill>
        <p:spPr bwMode="auto">
          <a:xfrm>
            <a:off x="542761" y="1999831"/>
            <a:ext cx="4074458" cy="2522349"/>
          </a:xfrm>
          <a:prstGeom prst="rect">
            <a:avLst/>
          </a:prstGeom>
          <a:noFill/>
          <a:ln w="9525">
            <a:noFill/>
            <a:miter lim="800000"/>
            <a:headEnd/>
            <a:tailEnd/>
          </a:ln>
        </p:spPr>
      </p:pic>
      <p:pic>
        <p:nvPicPr>
          <p:cNvPr id="8194" name="Picture 2" descr="http://tumurbulag.khovsgol.khural.mn/medias/cf316a8f-44bd-4f08-a86f-f3d84a76d323.JPG?w=8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494" y="1756685"/>
            <a:ext cx="4169779" cy="27798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2179" b="19270"/>
          <a:stretch/>
        </p:blipFill>
        <p:spPr>
          <a:xfrm>
            <a:off x="4523880" y="1208414"/>
            <a:ext cx="2999614" cy="3847680"/>
          </a:xfrm>
          <a:prstGeom prst="rect">
            <a:avLst/>
          </a:prstGeom>
        </p:spPr>
      </p:pic>
    </p:spTree>
    <p:extLst>
      <p:ext uri="{BB962C8B-B14F-4D97-AF65-F5344CB8AC3E}">
        <p14:creationId xmlns:p14="http://schemas.microsoft.com/office/powerpoint/2010/main" val="13589579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025" y="282388"/>
            <a:ext cx="10240588" cy="860612"/>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Орон нутгаа сурталчилах, гавьяат үйлстний алдрыг мөнхжүүлэх санал, санаачилгыг гаргаж, дэмжин шийдвэрлүүлсэн.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68188" y="4760259"/>
            <a:ext cx="10690411" cy="1694329"/>
          </a:xfrm>
        </p:spPr>
        <p:txBody>
          <a:bodyPr>
            <a:normAutofit lnSpcReduction="10000"/>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Сумын иргэдийн Төлөөлөгчдийн Хурлаас 2015 онд Төмөрбулаг сум байгуулагдсаны 90 жилийн ойг тохиолдуулан Ерөнхий боловсролын 10 жилийн сургуулийг Монгол Улсын баатар, гавьяат нисгэгч Дугарын Гунгаагийн нэрэмжит болгох, 2017 онд орон нутагт Хүн эмнэлгийн байгууллага үүсч, хөгжсөний 80 жилийн ойг тохиолдуулан сумын Эрүүл мэндийн төвийг Гавьяат эмч Хярваагийн Цэнд-Аюушийн нэрэмжит болгох асуудлыг тус тус санаачлан дэмжиж, шийдвэрлүүлсэн. </a:t>
            </a:r>
            <a:endParaRPr lang="en-US" dirty="0">
              <a:solidFill>
                <a:srgbClr val="FF0000"/>
              </a:solidFill>
              <a:latin typeface="Arial" panose="020B0604020202020204" pitchFamily="34" charset="0"/>
              <a:cs typeface="Arial" panose="020B0604020202020204" pitchFamily="34" charset="0"/>
            </a:endParaRPr>
          </a:p>
        </p:txBody>
      </p:sp>
      <p:pic>
        <p:nvPicPr>
          <p:cNvPr id="6146" name="Picture 2" descr="http://tumurbulag.khovsgol.khural.mn/medias/8a88f741-7c88-46d6-bd56-64844796cc05.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l="4365" t="-764" r="258" b="6209"/>
          <a:stretch/>
        </p:blipFill>
        <p:spPr bwMode="auto">
          <a:xfrm>
            <a:off x="1116107" y="1452281"/>
            <a:ext cx="5057966" cy="313316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tumurbulag.khovsgol.khural.mn/medias/e2255c42-bf4f-4679-8bce-2850db086dec.JPG?w=816"/>
          <p:cNvPicPr>
            <a:picLocks noChangeAspect="1" noChangeArrowheads="1"/>
          </p:cNvPicPr>
          <p:nvPr/>
        </p:nvPicPr>
        <p:blipFill rotWithShape="1">
          <a:blip r:embed="rId3">
            <a:extLst>
              <a:ext uri="{28A0092B-C50C-407E-A947-70E740481C1C}">
                <a14:useLocalDpi xmlns:a14="http://schemas.microsoft.com/office/drawing/2010/main" val="0"/>
              </a:ext>
            </a:extLst>
          </a:blip>
          <a:srcRect l="856" t="13095" r="-856" b="-606"/>
          <a:stretch/>
        </p:blipFill>
        <p:spPr bwMode="auto">
          <a:xfrm>
            <a:off x="6483071" y="1452281"/>
            <a:ext cx="4846730" cy="3133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533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89" y="4007224"/>
            <a:ext cx="11125204" cy="2850776"/>
          </a:xfrm>
        </p:spPr>
        <p:txBody>
          <a:bodyPr>
            <a:normAutofit/>
          </a:bodyPr>
          <a:lstStyle/>
          <a:p>
            <a:pPr marL="0" indent="0" algn="just">
              <a:buNone/>
            </a:pPr>
            <a:r>
              <a:rPr lang="mn-MN" dirty="0" smtClean="0">
                <a:solidFill>
                  <a:srgbClr val="0070C0"/>
                </a:solidFill>
                <a:latin typeface="Arial" panose="020B0604020202020204" pitchFamily="34" charset="0"/>
                <a:cs typeface="Arial" panose="020B0604020202020204" pitchFamily="34" charset="0"/>
              </a:rPr>
              <a:t>Сумын ИТХ-ын байгууллага нь</a:t>
            </a:r>
            <a:r>
              <a:rPr lang="en-US" dirty="0" smtClean="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20</a:t>
            </a:r>
            <a:r>
              <a:rPr lang="mn-MN" dirty="0">
                <a:solidFill>
                  <a:srgbClr val="0070C0"/>
                </a:solidFill>
                <a:latin typeface="Arial" panose="020B0604020202020204" pitchFamily="34" charset="0"/>
                <a:cs typeface="Arial" panose="020B0604020202020204" pitchFamily="34" charset="0"/>
              </a:rPr>
              <a:t>16-2020</a:t>
            </a:r>
            <a:r>
              <a:rPr lang="en-US" dirty="0">
                <a:solidFill>
                  <a:srgbClr val="0070C0"/>
                </a:solidFill>
                <a:latin typeface="Arial" panose="020B0604020202020204" pitchFamily="34" charset="0"/>
                <a:cs typeface="Arial" panose="020B0604020202020204" pitchFamily="34" charset="0"/>
              </a:rPr>
              <a:t> </a:t>
            </a:r>
            <a:r>
              <a:rPr lang="mn-MN" dirty="0" smtClean="0">
                <a:solidFill>
                  <a:srgbClr val="0070C0"/>
                </a:solidFill>
                <a:latin typeface="Arial" panose="020B0604020202020204" pitchFamily="34" charset="0"/>
                <a:cs typeface="Arial" panose="020B0604020202020204" pitchFamily="34" charset="0"/>
              </a:rPr>
              <a:t>оны бүрэн </a:t>
            </a:r>
            <a:r>
              <a:rPr lang="mn-MN" dirty="0">
                <a:solidFill>
                  <a:srgbClr val="0070C0"/>
                </a:solidFill>
                <a:latin typeface="Arial" panose="020B0604020202020204" pitchFamily="34" charset="0"/>
                <a:cs typeface="Arial" panose="020B0604020202020204" pitchFamily="34" charset="0"/>
              </a:rPr>
              <a:t>эрхийн хугацаанд үндсэн орон тооны гүйцэтгэх ажилтан ИТХ-ын Тэргүүлэгчдийн нарийн </a:t>
            </a:r>
            <a:r>
              <a:rPr lang="mn-MN" dirty="0" smtClean="0">
                <a:solidFill>
                  <a:srgbClr val="0070C0"/>
                </a:solidFill>
                <a:latin typeface="Arial" panose="020B0604020202020204" pitchFamily="34" charset="0"/>
                <a:cs typeface="Arial" panose="020B0604020202020204" pitchFamily="34" charset="0"/>
              </a:rPr>
              <a:t>бичгийн </a:t>
            </a:r>
            <a:r>
              <a:rPr lang="mn-MN" dirty="0">
                <a:solidFill>
                  <a:srgbClr val="0070C0"/>
                </a:solidFill>
                <a:latin typeface="Arial" panose="020B0604020202020204" pitchFamily="34" charset="0"/>
                <a:cs typeface="Arial" panose="020B0604020202020204" pitchFamily="34" charset="0"/>
              </a:rPr>
              <a:t>дарга, сонгуульт удирдах ажилтан ИТХ-ын дарга, </a:t>
            </a:r>
            <a:r>
              <a:rPr lang="en-US" dirty="0">
                <a:solidFill>
                  <a:srgbClr val="0070C0"/>
                </a:solidFill>
                <a:latin typeface="Arial" panose="020B0604020202020204" pitchFamily="34" charset="0"/>
                <a:cs typeface="Arial" panose="020B0604020202020204" pitchFamily="34" charset="0"/>
              </a:rPr>
              <a:t>21 </a:t>
            </a:r>
            <a:r>
              <a:rPr lang="mn-MN" dirty="0" smtClean="0">
                <a:solidFill>
                  <a:srgbClr val="0070C0"/>
                </a:solidFill>
                <a:latin typeface="Arial" panose="020B0604020202020204" pitchFamily="34" charset="0"/>
                <a:cs typeface="Arial" panose="020B0604020202020204" pitchFamily="34" charset="0"/>
              </a:rPr>
              <a:t>төлөөлөгч,</a:t>
            </a:r>
            <a:r>
              <a:rPr lang="en-US" dirty="0" smtClean="0">
                <a:solidFill>
                  <a:srgbClr val="0070C0"/>
                </a:solidFill>
                <a:latin typeface="Arial" panose="020B0604020202020204" pitchFamily="34" charset="0"/>
                <a:cs typeface="Arial" panose="020B0604020202020204" pitchFamily="34" charset="0"/>
              </a:rPr>
              <a:t> </a:t>
            </a:r>
            <a:r>
              <a:rPr lang="en-US" dirty="0">
                <a:solidFill>
                  <a:srgbClr val="0070C0"/>
                </a:solidFill>
                <a:latin typeface="Arial" panose="020B0604020202020204" pitchFamily="34" charset="0"/>
                <a:cs typeface="Arial" panose="020B0604020202020204" pitchFamily="34" charset="0"/>
              </a:rPr>
              <a:t>7 </a:t>
            </a:r>
            <a:r>
              <a:rPr lang="mn-MN" dirty="0" smtClean="0">
                <a:solidFill>
                  <a:srgbClr val="0070C0"/>
                </a:solidFill>
                <a:latin typeface="Arial" panose="020B0604020202020204" pitchFamily="34" charset="0"/>
                <a:cs typeface="Arial" panose="020B0604020202020204" pitchFamily="34" charset="0"/>
              </a:rPr>
              <a:t>Тэргүүлэгч, </a:t>
            </a:r>
            <a:r>
              <a:rPr lang="mn-MN" dirty="0">
                <a:solidFill>
                  <a:srgbClr val="0070C0"/>
                </a:solidFill>
                <a:latin typeface="Arial" panose="020B0604020202020204" pitchFamily="34" charset="0"/>
                <a:cs typeface="Arial" panose="020B0604020202020204" pitchFamily="34" charset="0"/>
              </a:rPr>
              <a:t>урамшуулалт ажилтнууд болох 5 багийн ИНХ-ын дарга гэсэн бүтэцтэйгээр ажиллаж байна. Сумын ИТХ-ын дарга Г.Бямбасүрэн </a:t>
            </a:r>
            <a:r>
              <a:rPr lang="mn-MN" dirty="0" smtClean="0">
                <a:solidFill>
                  <a:srgbClr val="0070C0"/>
                </a:solidFill>
                <a:latin typeface="Arial" panose="020B0604020202020204" pitchFamily="34" charset="0"/>
                <a:cs typeface="Arial" panose="020B0604020202020204" pitchFamily="34" charset="0"/>
              </a:rPr>
              <a:t>2016 онд дахь удаагаа сонгогдож </a:t>
            </a:r>
            <a:r>
              <a:rPr lang="mn-MN" dirty="0">
                <a:solidFill>
                  <a:srgbClr val="0070C0"/>
                </a:solidFill>
                <a:latin typeface="Arial" panose="020B0604020202020204" pitchFamily="34" charset="0"/>
                <a:cs typeface="Arial" panose="020B0604020202020204" pitchFamily="34" charset="0"/>
              </a:rPr>
              <a:t>2012 оноос </a:t>
            </a:r>
            <a:r>
              <a:rPr lang="mn-MN" dirty="0" smtClean="0">
                <a:solidFill>
                  <a:srgbClr val="0070C0"/>
                </a:solidFill>
                <a:latin typeface="Arial" panose="020B0604020202020204" pitchFamily="34" charset="0"/>
                <a:cs typeface="Arial" panose="020B0604020202020204" pitchFamily="34" charset="0"/>
              </a:rPr>
              <a:t>хош </a:t>
            </a:r>
            <a:r>
              <a:rPr lang="mn-MN" dirty="0">
                <a:solidFill>
                  <a:srgbClr val="0070C0"/>
                </a:solidFill>
                <a:latin typeface="Arial" panose="020B0604020202020204" pitchFamily="34" charset="0"/>
                <a:cs typeface="Arial" panose="020B0604020202020204" pitchFamily="34" charset="0"/>
              </a:rPr>
              <a:t>9 дэх жилдээ ажиллаж байна. ИТХ-ын Тэргүүлэгчдийн нарийн бичгийн дарга </a:t>
            </a:r>
            <a:r>
              <a:rPr lang="mn-MN" dirty="0" smtClean="0">
                <a:solidFill>
                  <a:srgbClr val="0070C0"/>
                </a:solidFill>
                <a:latin typeface="Arial" panose="020B0604020202020204" pitchFamily="34" charset="0"/>
                <a:cs typeface="Arial" panose="020B0604020202020204" pitchFamily="34" charset="0"/>
              </a:rPr>
              <a:t>Ц.Бямбадорж нь 2004 онд томилогдон, 17 </a:t>
            </a:r>
            <a:r>
              <a:rPr lang="mn-MN" dirty="0">
                <a:solidFill>
                  <a:srgbClr val="0070C0"/>
                </a:solidFill>
                <a:latin typeface="Arial" panose="020B0604020202020204" pitchFamily="34" charset="0"/>
                <a:cs typeface="Arial" panose="020B0604020202020204" pitchFamily="34" charset="0"/>
              </a:rPr>
              <a:t>дахь жилдээ тогтвор суурьшилтай ажиллаж байна. Төлөөлөгчдийн бүрэлдэхүүний хувьд эмэгтэй, 3, эрэгтэй 18 төлөөлөгч байгаа бөгөөд 2-оос дээш удаа сонгогдсон 10 төлөөлөгч, дээд боловсролтой 15  төлөөлөгч байгаагаас магистр зэрэгтэй 3, бакалавр зэрэгтэй 12, тусгай дунд болон бүрэн дунд боловсролтой 6 төлөөлөгч байна. Мэргэжлийн хувьд эдийн засагч, ня-бо мэргэжилтэй 9, багш 4, хуульч 1, бусад мэргэжлийн 7 төлөөлөгч </a:t>
            </a:r>
            <a:r>
              <a:rPr lang="mn-MN" dirty="0" smtClean="0">
                <a:solidFill>
                  <a:srgbClr val="0070C0"/>
                </a:solidFill>
                <a:latin typeface="Arial" panose="020B0604020202020204" pitchFamily="34" charset="0"/>
                <a:cs typeface="Arial" panose="020B0604020202020204" pitchFamily="34" charset="0"/>
              </a:rPr>
              <a:t>сонгогдсон. МАН-19, бие даагч 2 төлөөлөгч байна.</a:t>
            </a:r>
            <a:endParaRPr lang="en-US" dirty="0">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363071" y="161365"/>
            <a:ext cx="11141541" cy="712695"/>
          </a:xfrm>
        </p:spPr>
        <p:txBody>
          <a:bodyPr>
            <a:noAutofit/>
          </a:bodyPr>
          <a:lstStyle/>
          <a:p>
            <a:pPr algn="ctr"/>
            <a:r>
              <a:rPr lang="mn-MN" sz="2400" dirty="0" smtClean="0">
                <a:solidFill>
                  <a:srgbClr val="0070C0"/>
                </a:solidFill>
                <a:latin typeface="Arial" panose="020B0604020202020204" pitchFamily="34" charset="0"/>
                <a:cs typeface="Arial" panose="020B0604020202020204" pitchFamily="34" charset="0"/>
              </a:rPr>
              <a:t>Төмөрбулаг сумын иргэдийн Төлөөлөгчдийн Хурлын танилцуулгаас:</a:t>
            </a:r>
            <a:endParaRPr lang="en-US" sz="2400" dirty="0">
              <a:solidFill>
                <a:srgbClr val="0070C0"/>
              </a:solidFill>
              <a:latin typeface="Arial" panose="020B0604020202020204" pitchFamily="34" charset="0"/>
              <a:cs typeface="Arial" panose="020B0604020202020204" pitchFamily="34" charset="0"/>
            </a:endParaRPr>
          </a:p>
        </p:txBody>
      </p:sp>
      <p:pic>
        <p:nvPicPr>
          <p:cNvPr id="5" name="Picture 2" descr="http://tumurbulag.khovsgol.khural.mn/medias/518cc3e7-fd5a-4e61-a304-44aa21c5c6d9.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b="20434"/>
          <a:stretch/>
        </p:blipFill>
        <p:spPr bwMode="auto">
          <a:xfrm>
            <a:off x="503097" y="695886"/>
            <a:ext cx="5430744" cy="32407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scontent.fuln5-1.fna.fbcdn.net/v/t1.15752-9/82801083_198641144607922_3931851115615748096_n.jpg?_nc_cat=110&amp;_nc_sid=b96e70&amp;_nc_ohc=r3Y0ey-xdfQAX-Uz2FP&amp;_nc_ht=scontent.fuln5-1.fna&amp;oh=057a0e3460f4df6af1ed4736a534f0b1&amp;oe=5E99FB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415" y="695885"/>
            <a:ext cx="5136778" cy="324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407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213" y="443753"/>
            <a:ext cx="10415400" cy="484093"/>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 Иргэдийнхээ хөдөлмөр бүтээлийг орон нутгаас үнэлж, алдаршуулсан.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0647" y="5217458"/>
            <a:ext cx="11438965" cy="1492623"/>
          </a:xfrm>
        </p:spPr>
        <p:txBody>
          <a:bodyPr>
            <a:normAutofit fontScale="92500" lnSpcReduction="10000"/>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Сумын ИТХ-ын Тэргүүлэгчдийн нарийн бичгийн даргын санаачилгаар ИТХ-ын төлөөлөгчдийн 2015.06.26-ны өдрийн 05 дугаар тогтоолоор Төмөрбулаг сумын шагнал “Хүндэт иргэн”, “Нутгийн бахархал” шагналуудыг шинээр бий болгож баталсан. 2017-2019 </a:t>
            </a:r>
            <a:r>
              <a:rPr lang="mn-MN" dirty="0">
                <a:solidFill>
                  <a:srgbClr val="FF0000"/>
                </a:solidFill>
                <a:latin typeface="Arial" panose="020B0604020202020204" pitchFamily="34" charset="0"/>
                <a:cs typeface="Arial" panose="020B0604020202020204" pitchFamily="34" charset="0"/>
              </a:rPr>
              <a:t>онд орон нутгийн хөгжилд үнэтэй хувь нэмэр оруулж, үр бүтээлтэй ажиллаж байгаа </a:t>
            </a:r>
            <a:r>
              <a:rPr lang="mn-MN" dirty="0" smtClean="0">
                <a:solidFill>
                  <a:srgbClr val="FF0000"/>
                </a:solidFill>
                <a:latin typeface="Arial" panose="020B0604020202020204" pitchFamily="34" charset="0"/>
                <a:cs typeface="Arial" panose="020B0604020202020204" pitchFamily="34" charset="0"/>
              </a:rPr>
              <a:t>31, нийтдээ 50 иргэнийг сумын </a:t>
            </a:r>
            <a:r>
              <a:rPr lang="mn-MN" dirty="0">
                <a:solidFill>
                  <a:srgbClr val="FF0000"/>
                </a:solidFill>
                <a:latin typeface="Arial" panose="020B0604020202020204" pitchFamily="34" charset="0"/>
                <a:cs typeface="Arial" panose="020B0604020202020204" pitchFamily="34" charset="0"/>
              </a:rPr>
              <a:t>ИТХ-аас шинээр бий болгосон Төмөрбулаг сумын дээд шагнал “Нутгийн бахархал” медалиар, </a:t>
            </a:r>
            <a:r>
              <a:rPr lang="mn-MN" dirty="0" smtClean="0">
                <a:solidFill>
                  <a:srgbClr val="FF0000"/>
                </a:solidFill>
                <a:latin typeface="Arial" panose="020B0604020202020204" pitchFamily="34" charset="0"/>
                <a:cs typeface="Arial" panose="020B0604020202020204" pitchFamily="34" charset="0"/>
              </a:rPr>
              <a:t>2017-2019 онд 40 </a:t>
            </a:r>
            <a:r>
              <a:rPr lang="mn-MN" dirty="0">
                <a:solidFill>
                  <a:srgbClr val="FF0000"/>
                </a:solidFill>
                <a:latin typeface="Arial" panose="020B0604020202020204" pitchFamily="34" charset="0"/>
                <a:cs typeface="Arial" panose="020B0604020202020204" pitchFamily="34" charset="0"/>
              </a:rPr>
              <a:t>гаруй иргэнийг ИТХ-ын </a:t>
            </a:r>
            <a:r>
              <a:rPr lang="mn-MN" dirty="0" smtClean="0">
                <a:solidFill>
                  <a:srgbClr val="FF0000"/>
                </a:solidFill>
                <a:latin typeface="Arial" panose="020B0604020202020204" pitchFamily="34" charset="0"/>
                <a:cs typeface="Arial" panose="020B0604020202020204" pitchFamily="34" charset="0"/>
              </a:rPr>
              <a:t>“Хүндэт өргөмжлөл”-өөр </a:t>
            </a:r>
            <a:r>
              <a:rPr lang="mn-MN" dirty="0">
                <a:solidFill>
                  <a:srgbClr val="FF0000"/>
                </a:solidFill>
                <a:latin typeface="Arial" panose="020B0604020202020204" pitchFamily="34" charset="0"/>
                <a:cs typeface="Arial" panose="020B0604020202020204" pitchFamily="34" charset="0"/>
              </a:rPr>
              <a:t>шагнаж урамшуулсан. </a:t>
            </a:r>
            <a:endParaRPr lang="en-US" dirty="0">
              <a:solidFill>
                <a:srgbClr val="FF0000"/>
              </a:solidFill>
              <a:latin typeface="Arial" panose="020B0604020202020204" pitchFamily="34" charset="0"/>
              <a:cs typeface="Arial" panose="020B0604020202020204" pitchFamily="34" charset="0"/>
            </a:endParaRPr>
          </a:p>
        </p:txBody>
      </p:sp>
      <p:pic>
        <p:nvPicPr>
          <p:cNvPr id="4" name="Picture 3" descr="Image (448)"/>
          <p:cNvPicPr/>
          <p:nvPr/>
        </p:nvPicPr>
        <p:blipFill rotWithShape="1">
          <a:blip r:embed="rId2"/>
          <a:srcRect l="8205" t="46567" r="13907" b="15066"/>
          <a:stretch/>
        </p:blipFill>
        <p:spPr bwMode="auto">
          <a:xfrm>
            <a:off x="470647" y="1277469"/>
            <a:ext cx="5303464" cy="3590365"/>
          </a:xfrm>
          <a:prstGeom prst="rect">
            <a:avLst/>
          </a:prstGeom>
          <a:noFill/>
          <a:ln w="9525" algn="in">
            <a:noFill/>
            <a:miter lim="800000"/>
            <a:headEnd/>
            <a:tailEnd/>
          </a:ln>
          <a:effectLst/>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6432"/>
          <a:stretch/>
        </p:blipFill>
        <p:spPr>
          <a:xfrm>
            <a:off x="8709212" y="923990"/>
            <a:ext cx="3200400" cy="4118656"/>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2942" t="1176" r="10446" b="64511"/>
          <a:stretch/>
        </p:blipFill>
        <p:spPr>
          <a:xfrm>
            <a:off x="6026970" y="2628901"/>
            <a:ext cx="2429383" cy="1667434"/>
          </a:xfrm>
          <a:prstGeom prst="rect">
            <a:avLst/>
          </a:prstGeom>
        </p:spPr>
      </p:pic>
    </p:spTree>
    <p:extLst>
      <p:ext uri="{BB962C8B-B14F-4D97-AF65-F5344CB8AC3E}">
        <p14:creationId xmlns:p14="http://schemas.microsoft.com/office/powerpoint/2010/main" val="4279961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29" y="228600"/>
            <a:ext cx="10724684" cy="457200"/>
          </a:xfrm>
        </p:spPr>
        <p:txBody>
          <a:bodyPr>
            <a:noAutofit/>
          </a:bodyPr>
          <a:lstStyle/>
          <a:p>
            <a:pPr algn="ctr"/>
            <a:r>
              <a:rPr lang="mn-MN" sz="2400" dirty="0" smtClean="0">
                <a:solidFill>
                  <a:srgbClr val="0070C0"/>
                </a:solidFill>
                <a:latin typeface="Arial" panose="020B0604020202020204" pitchFamily="34" charset="0"/>
                <a:cs typeface="Arial" panose="020B0604020202020204" pitchFamily="34" charset="0"/>
              </a:rPr>
              <a:t>Иргэдийн Төлөөлөгчдийн Хурлын амжилтын товчоон /2016-2019 он/: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1696" y="4268999"/>
            <a:ext cx="11456894" cy="2635624"/>
          </a:xfrm>
        </p:spPr>
        <p:txBody>
          <a:bodyPr>
            <a:normAutofit lnSpcReduction="10000"/>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Тус сумын ИТХ нь 2007 онд өв уламжлалыг сэргээх санал, санаачилгаар МУЕС-ын илгээлтийг авч </a:t>
            </a:r>
            <a:r>
              <a:rPr lang="mn-MN" dirty="0">
                <a:solidFill>
                  <a:srgbClr val="FF0000"/>
                </a:solidFill>
                <a:latin typeface="Arial" panose="020B0604020202020204" pitchFamily="34" charset="0"/>
                <a:cs typeface="Arial" panose="020B0604020202020204" pitchFamily="34" charset="0"/>
              </a:rPr>
              <a:t>байсан </a:t>
            </a:r>
            <a:r>
              <a:rPr lang="mn-MN" dirty="0" smtClean="0">
                <a:solidFill>
                  <a:srgbClr val="FF0000"/>
                </a:solidFill>
                <a:latin typeface="Arial" panose="020B0604020202020204" pitchFamily="34" charset="0"/>
                <a:cs typeface="Arial" panose="020B0604020202020204" pitchFamily="34" charset="0"/>
              </a:rPr>
              <a:t>бол </a:t>
            </a:r>
            <a:r>
              <a:rPr lang="mn-MN" dirty="0">
                <a:solidFill>
                  <a:srgbClr val="FF0000"/>
                </a:solidFill>
                <a:latin typeface="Arial" panose="020B0604020202020204" pitchFamily="34" charset="0"/>
                <a:cs typeface="Arial" panose="020B0604020202020204" pitchFamily="34" charset="0"/>
              </a:rPr>
              <a:t>2016 онд</a:t>
            </a:r>
            <a:r>
              <a:rPr lang="mn-MN" dirty="0" smtClean="0">
                <a:solidFill>
                  <a:srgbClr val="FF0000"/>
                </a:solidFill>
                <a:latin typeface="Arial" panose="020B0604020202020204" pitchFamily="34" charset="0"/>
                <a:cs typeface="Arial" panose="020B0604020202020204" pitchFamily="34" charset="0"/>
              </a:rPr>
              <a:t> </a:t>
            </a:r>
            <a:r>
              <a:rPr lang="mn-MN" dirty="0">
                <a:solidFill>
                  <a:srgbClr val="FF0000"/>
                </a:solidFill>
                <a:latin typeface="Arial" panose="020B0604020202020204" pitchFamily="34" charset="0"/>
                <a:cs typeface="Arial" panose="020B0604020202020204" pitchFamily="34" charset="0"/>
              </a:rPr>
              <a:t>НӨУБ-ын ажлаараа аймагт 1-р байр, МНУХ-ны </a:t>
            </a:r>
            <a:r>
              <a:rPr lang="mn-MN" dirty="0" smtClean="0">
                <a:solidFill>
                  <a:srgbClr val="FF0000"/>
                </a:solidFill>
                <a:latin typeface="Arial" panose="020B0604020202020204" pitchFamily="34" charset="0"/>
                <a:cs typeface="Arial" panose="020B0604020202020204" pitchFamily="34" charset="0"/>
              </a:rPr>
              <a:t>сэтгүүлийг захиалуулсан тоогоор улсын </a:t>
            </a:r>
            <a:r>
              <a:rPr lang="mn-MN" dirty="0">
                <a:solidFill>
                  <a:srgbClr val="FF0000"/>
                </a:solidFill>
                <a:latin typeface="Arial" panose="020B0604020202020204" pitchFamily="34" charset="0"/>
                <a:cs typeface="Arial" panose="020B0604020202020204" pitchFamily="34" charset="0"/>
              </a:rPr>
              <a:t>хэмжээнд </a:t>
            </a:r>
            <a:r>
              <a:rPr lang="mn-MN" dirty="0" smtClean="0">
                <a:solidFill>
                  <a:srgbClr val="FF0000"/>
                </a:solidFill>
                <a:latin typeface="Arial" panose="020B0604020202020204" pitchFamily="34" charset="0"/>
                <a:cs typeface="Arial" panose="020B0604020202020204" pitchFamily="34" charset="0"/>
              </a:rPr>
              <a:t>5-р байранд шалгарч Хүндэт өргөмжлөл, ИТХТ-ийн нарийн бичгийн дарга МУЕТГ, ШХА-ын “Нутгийн хөгжил-иргэдийн оролцоо” төслийн уралдаанд 4-р байр, 2016-2017 онд УИХТГ, НҮБ-ын хөгжлийн хөтөлбөр, ШХА-аас зарласан “</a:t>
            </a:r>
            <a:r>
              <a:rPr lang="en-US" dirty="0" smtClean="0">
                <a:solidFill>
                  <a:srgbClr val="FF0000"/>
                </a:solidFill>
                <a:latin typeface="Arial" panose="020B0604020202020204" pitchFamily="34" charset="0"/>
                <a:cs typeface="Arial" panose="020B0604020202020204" pitchFamily="34" charset="0"/>
              </a:rPr>
              <a:t>Khural.mn</a:t>
            </a:r>
            <a:r>
              <a:rPr lang="mn-MN" dirty="0" smtClean="0">
                <a:solidFill>
                  <a:srgbClr val="FF0000"/>
                </a:solidFill>
                <a:latin typeface="Arial" panose="020B0604020202020204" pitchFamily="34" charset="0"/>
                <a:cs typeface="Arial" panose="020B0604020202020204" pitchFamily="34" charset="0"/>
              </a:rPr>
              <a:t>” цахим хуудасны дэд цахим хуудас хөгжүүлэх уралдаанд 2 удаа 1-р байр, 2018 онд Хурлын төлөөлөгчид “Идэр бүс”-ийн 5 сумын иргэдийн Төлөөлөгчдийн Хурлын байгууллагын спорт, урлагийн тэмцээнд 1-р байр, УЗАШХ-ны ажлаараа аймагт 4-р байр, ИТХТ-ийн нарийн бичгийн дарга Хөвсгөл аймгийн удирдах ажитнуудын дунд зохион байгуулагдсан “Засаглалын явц дахь хяналт” эссэ бичлэгийн уралдаанд 3-р байр, ИТХ-ын байгууллага 2019 </a:t>
            </a:r>
            <a:r>
              <a:rPr lang="mn-MN" dirty="0">
                <a:solidFill>
                  <a:srgbClr val="FF0000"/>
                </a:solidFill>
                <a:latin typeface="Arial" panose="020B0604020202020204" pitchFamily="34" charset="0"/>
                <a:cs typeface="Arial" panose="020B0604020202020204" pitchFamily="34" charset="0"/>
              </a:rPr>
              <a:t>онд НӨУБ-ын ажлаараа аймагт </a:t>
            </a:r>
            <a:r>
              <a:rPr lang="mn-MN" dirty="0" smtClean="0">
                <a:solidFill>
                  <a:srgbClr val="FF0000"/>
                </a:solidFill>
                <a:latin typeface="Arial" panose="020B0604020202020204" pitchFamily="34" charset="0"/>
                <a:cs typeface="Arial" panose="020B0604020202020204" pitchFamily="34" charset="0"/>
              </a:rPr>
              <a:t>2-р байранд тус тус шалгарсан амжилттайгаар ажилласан. </a:t>
            </a:r>
            <a:endParaRPr lang="en-US" dirty="0">
              <a:solidFill>
                <a:srgbClr val="FF0000"/>
              </a:solidFill>
              <a:latin typeface="Arial" panose="020B0604020202020204" pitchFamily="34" charset="0"/>
              <a:cs typeface="Arial" panose="020B0604020202020204" pitchFamily="34" charset="0"/>
            </a:endParaRPr>
          </a:p>
        </p:txBody>
      </p:sp>
      <p:pic>
        <p:nvPicPr>
          <p:cNvPr id="1026" name="Picture 2" descr="http://tumurbulag.khovsgol.khural.mn/medias/41f8b140-fd75-4ffb-9c0d-3b689b9eb475.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l="594" r="962" b="49126"/>
          <a:stretch/>
        </p:blipFill>
        <p:spPr bwMode="auto">
          <a:xfrm>
            <a:off x="443754" y="685800"/>
            <a:ext cx="5175531" cy="35831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8071" y="685800"/>
            <a:ext cx="5710519" cy="3583199"/>
          </a:xfrm>
          <a:prstGeom prst="rect">
            <a:avLst/>
          </a:prstGeom>
        </p:spPr>
      </p:pic>
    </p:spTree>
    <p:extLst>
      <p:ext uri="{BB962C8B-B14F-4D97-AF65-F5344CB8AC3E}">
        <p14:creationId xmlns:p14="http://schemas.microsoft.com/office/powerpoint/2010/main" val="3121354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71" y="4464424"/>
            <a:ext cx="11147611" cy="793376"/>
          </a:xfrm>
        </p:spPr>
        <p:txBody>
          <a:bodyPr>
            <a:normAutofit/>
          </a:bodyPr>
          <a:lstStyle/>
          <a:p>
            <a:pPr marL="0" indent="0">
              <a:buNone/>
            </a:pPr>
            <a:r>
              <a:rPr lang="mn-MN" dirty="0">
                <a:solidFill>
                  <a:srgbClr val="FF0000"/>
                </a:solidFill>
                <a:latin typeface="Arial" panose="020B0604020202020204" pitchFamily="34" charset="0"/>
                <a:cs typeface="Arial" panose="020B0604020202020204" pitchFamily="34" charset="0"/>
              </a:rPr>
              <a:t>ИТХ-ын төлөөлөгчдийн 2017-2019 оны хуралдааны статистик үзүүлэлт: /11 удаа хуралдаж, 48 асуудал хэлэлцэн, 52 тогтоол баталсан. </a:t>
            </a:r>
            <a:r>
              <a:rPr lang="mn-MN" dirty="0" smtClean="0">
                <a:solidFill>
                  <a:srgbClr val="FF0000"/>
                </a:solidFill>
                <a:latin typeface="Arial" panose="020B0604020202020204" pitchFamily="34" charset="0"/>
                <a:cs typeface="Arial" panose="020B0604020202020204" pitchFamily="34" charset="0"/>
              </a:rPr>
              <a:t>Ирцийн дундаж  </a:t>
            </a:r>
            <a:r>
              <a:rPr lang="mn-MN" dirty="0">
                <a:solidFill>
                  <a:srgbClr val="FF0000"/>
                </a:solidFill>
                <a:latin typeface="Arial" panose="020B0604020202020204" pitchFamily="34" charset="0"/>
                <a:cs typeface="Arial" panose="020B0604020202020204" pitchFamily="34" charset="0"/>
              </a:rPr>
              <a:t>74.1%, тогтоолын хэрэгжилт 83.3%-тай </a:t>
            </a:r>
            <a:r>
              <a:rPr lang="mn-MN" dirty="0" smtClean="0">
                <a:solidFill>
                  <a:srgbClr val="FF0000"/>
                </a:solidFill>
                <a:latin typeface="Arial" panose="020B0604020202020204" pitchFamily="34" charset="0"/>
                <a:cs typeface="Arial" panose="020B0604020202020204" pitchFamily="34" charset="0"/>
              </a:rPr>
              <a:t>байна./</a:t>
            </a:r>
            <a:endParaRPr lang="en-US" dirty="0">
              <a:solidFill>
                <a:srgbClr val="FF0000"/>
              </a:solidFill>
              <a:latin typeface="Arial" panose="020B0604020202020204" pitchFamily="34" charset="0"/>
              <a:cs typeface="Arial" panose="020B0604020202020204" pitchFamily="34" charset="0"/>
            </a:endParaRPr>
          </a:p>
          <a:p>
            <a:pPr marL="0" indent="0">
              <a:buNone/>
            </a:pPr>
            <a:endParaRPr lang="en-US" dirty="0"/>
          </a:p>
        </p:txBody>
      </p:sp>
      <p:sp>
        <p:nvSpPr>
          <p:cNvPr id="4" name="Title 1"/>
          <p:cNvSpPr>
            <a:spLocks noGrp="1"/>
          </p:cNvSpPr>
          <p:nvPr>
            <p:ph type="title"/>
          </p:nvPr>
        </p:nvSpPr>
        <p:spPr>
          <a:xfrm>
            <a:off x="752475" y="201706"/>
            <a:ext cx="10752138" cy="551329"/>
          </a:xfrm>
        </p:spPr>
        <p:txBody>
          <a:bodyPr>
            <a:normAutofit/>
          </a:bodyPr>
          <a:lstStyle/>
          <a:p>
            <a:pPr algn="ctr"/>
            <a:r>
              <a:rPr lang="mn-MN" sz="2400" dirty="0" smtClean="0">
                <a:solidFill>
                  <a:srgbClr val="00B0F0"/>
                </a:solidFill>
                <a:latin typeface="Arial" panose="020B0604020202020204" pitchFamily="34" charset="0"/>
                <a:cs typeface="Arial" panose="020B0604020202020204" pitchFamily="34" charset="0"/>
              </a:rPr>
              <a:t> ИТХ-ын төлөөлөгчдийн  хуралдааныг тогтмолжуулсан. </a:t>
            </a:r>
            <a:endParaRPr lang="en-US" sz="2400" dirty="0">
              <a:solidFill>
                <a:srgbClr val="00B0F0"/>
              </a:solidFill>
              <a:latin typeface="Arial" panose="020B0604020202020204" pitchFamily="34" charset="0"/>
              <a:cs typeface="Arial" panose="020B0604020202020204" pitchFamily="34" charset="0"/>
            </a:endParaRPr>
          </a:p>
        </p:txBody>
      </p:sp>
      <p:pic>
        <p:nvPicPr>
          <p:cNvPr id="5" name="Picture 4" descr="http://tumurbulag.khovsgol.khural.mn/medias/4b3ca9ed-8ab0-4e2b-a1f1-9f280889550e.JPG?w=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71" y="836270"/>
            <a:ext cx="5386386" cy="3544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tumurbulag.khovsgol.khural.mn/medias/301f4ff6-9981-4c4c-8ab7-e567fbb727af.JPG?w=8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9919" y="833717"/>
            <a:ext cx="5284694" cy="35500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49637315"/>
              </p:ext>
            </p:extLst>
          </p:nvPr>
        </p:nvGraphicFramePr>
        <p:xfrm>
          <a:off x="548480" y="5298142"/>
          <a:ext cx="10956131" cy="1219200"/>
        </p:xfrm>
        <a:graphic>
          <a:graphicData uri="http://schemas.openxmlformats.org/drawingml/2006/table">
            <a:tbl>
              <a:tblPr firstRow="1" bandRow="1">
                <a:tableStyleId>{5C22544A-7EE6-4342-B048-85BDC9FD1C3A}</a:tableStyleId>
              </a:tblPr>
              <a:tblGrid>
                <a:gridCol w="1067448"/>
                <a:gridCol w="1956980"/>
                <a:gridCol w="2342444"/>
                <a:gridCol w="1937213"/>
                <a:gridCol w="1826023"/>
                <a:gridCol w="1826023"/>
              </a:tblGrid>
              <a:tr h="281716">
                <a:tc>
                  <a:txBody>
                    <a:bodyPr/>
                    <a:lstStyle/>
                    <a:p>
                      <a:r>
                        <a:rPr lang="mn-MN" sz="1400" dirty="0" smtClean="0">
                          <a:latin typeface="Arial" panose="020B0604020202020204" pitchFamily="34" charset="0"/>
                          <a:cs typeface="Arial" panose="020B0604020202020204" pitchFamily="34" charset="0"/>
                        </a:rPr>
                        <a:t>Огноо</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Хуралдааны</a:t>
                      </a:r>
                      <a:r>
                        <a:rPr lang="mn-MN" sz="1400" baseline="0" dirty="0" smtClean="0">
                          <a:latin typeface="Arial" panose="020B0604020202020204" pitchFamily="34" charset="0"/>
                          <a:cs typeface="Arial" panose="020B0604020202020204" pitchFamily="34" charset="0"/>
                        </a:rPr>
                        <a:t> тоо</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Хэлэлцсэн асуудал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Баталсан</a:t>
                      </a:r>
                      <a:r>
                        <a:rPr lang="mn-MN" sz="1400" baseline="0" dirty="0" smtClean="0">
                          <a:latin typeface="Arial" panose="020B0604020202020204" pitchFamily="34" charset="0"/>
                          <a:cs typeface="Arial" panose="020B0604020202020204" pitchFamily="34" charset="0"/>
                        </a:rPr>
                        <a:t>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Хэрэгжилт</a:t>
                      </a:r>
                      <a:r>
                        <a:rPr lang="mn-MN"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Дундаж ирц %</a:t>
                      </a:r>
                      <a:endParaRPr lang="en-US" sz="1400" dirty="0">
                        <a:latin typeface="Arial" panose="020B0604020202020204" pitchFamily="34" charset="0"/>
                        <a:cs typeface="Arial" panose="020B0604020202020204" pitchFamily="34" charset="0"/>
                      </a:endParaRPr>
                    </a:p>
                  </a:txBody>
                  <a:tcPr/>
                </a:tc>
              </a:tr>
              <a:tr h="281716">
                <a:tc>
                  <a:txBody>
                    <a:bodyPr/>
                    <a:lstStyle/>
                    <a:p>
                      <a:r>
                        <a:rPr lang="mn-MN" sz="1400" dirty="0" smtClean="0">
                          <a:latin typeface="Arial" panose="020B0604020202020204" pitchFamily="34" charset="0"/>
                          <a:cs typeface="Arial" panose="020B0604020202020204" pitchFamily="34" charset="0"/>
                        </a:rPr>
                        <a:t>2017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 удаа</a:t>
                      </a:r>
                      <a:r>
                        <a:rPr lang="mn-MN"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17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19 тогтоол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80%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78.3%</a:t>
                      </a:r>
                      <a:endParaRPr lang="en-US" sz="1400" dirty="0">
                        <a:latin typeface="Arial" panose="020B0604020202020204" pitchFamily="34" charset="0"/>
                        <a:cs typeface="Arial" panose="020B0604020202020204" pitchFamily="34" charset="0"/>
                      </a:endParaRPr>
                    </a:p>
                  </a:txBody>
                  <a:tcPr/>
                </a:tc>
              </a:tr>
              <a:tr h="281716">
                <a:tc>
                  <a:txBody>
                    <a:bodyPr/>
                    <a:lstStyle/>
                    <a:p>
                      <a:r>
                        <a:rPr lang="mn-MN" sz="1400" dirty="0" smtClean="0">
                          <a:latin typeface="Arial" panose="020B0604020202020204" pitchFamily="34" charset="0"/>
                          <a:cs typeface="Arial" panose="020B0604020202020204" pitchFamily="34" charset="0"/>
                        </a:rPr>
                        <a:t>2018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 удаа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15 асуудал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16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90.8%</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67.8%</a:t>
                      </a:r>
                      <a:endParaRPr lang="en-US" sz="1400" dirty="0">
                        <a:latin typeface="Arial" panose="020B0604020202020204" pitchFamily="34" charset="0"/>
                        <a:cs typeface="Arial" panose="020B0604020202020204" pitchFamily="34" charset="0"/>
                      </a:endParaRPr>
                    </a:p>
                  </a:txBody>
                  <a:tcPr/>
                </a:tc>
              </a:tr>
              <a:tr h="281716">
                <a:tc>
                  <a:txBody>
                    <a:bodyPr/>
                    <a:lstStyle/>
                    <a:p>
                      <a:r>
                        <a:rPr lang="mn-MN" sz="1400" dirty="0" smtClean="0">
                          <a:latin typeface="Arial" panose="020B0604020202020204" pitchFamily="34" charset="0"/>
                          <a:cs typeface="Arial" panose="020B0604020202020204" pitchFamily="34" charset="0"/>
                        </a:rPr>
                        <a:t>2019 он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3 удаа</a:t>
                      </a:r>
                      <a:r>
                        <a:rPr lang="mn-MN"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16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17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80%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76.2%</a:t>
                      </a:r>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9449200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8907" y="4208928"/>
            <a:ext cx="11080376" cy="941295"/>
          </a:xfrm>
        </p:spPr>
        <p:txBody>
          <a:bodyPr>
            <a:normAutofit fontScale="92500" lnSpcReduction="10000"/>
          </a:bodyPr>
          <a:lstStyle/>
          <a:p>
            <a:pPr marL="0" indent="0" algn="just">
              <a:buNone/>
            </a:pPr>
            <a:r>
              <a:rPr lang="mn-MN" sz="2100" dirty="0" smtClean="0">
                <a:solidFill>
                  <a:srgbClr val="FF0000"/>
                </a:solidFill>
                <a:latin typeface="Arial" panose="020B0604020202020204" pitchFamily="34" charset="0"/>
                <a:cs typeface="Arial" panose="020B0604020202020204" pitchFamily="34" charset="0"/>
              </a:rPr>
              <a:t>ИТХ-ын Тэргүүлэгчдийн 2017-2019 оны хуралдааны статистик үзүүлэлт: /41 удаа хуралдаж, 182 асуудлыг хэлэлцэн, 191 тогтоол баталсан. Ирцийн дундаж 72.8%, тогтоолын хэрэгжилт 94.5%-тай байна./</a:t>
            </a:r>
          </a:p>
          <a:p>
            <a:pPr marL="0" indent="0" algn="ctr">
              <a:buNone/>
            </a:pPr>
            <a:endParaRPr lang="mn-MN" sz="2900" dirty="0" smtClean="0">
              <a:solidFill>
                <a:srgbClr val="FF0000"/>
              </a:solidFill>
              <a:latin typeface="Arial" panose="020B0604020202020204" pitchFamily="34" charset="0"/>
              <a:cs typeface="Arial" panose="020B0604020202020204" pitchFamily="34" charset="0"/>
            </a:endParaRPr>
          </a:p>
          <a:p>
            <a:pPr marL="0" indent="0" algn="ctr">
              <a:buNone/>
            </a:pPr>
            <a:endParaRPr lang="en-US" dirty="0">
              <a:solidFill>
                <a:srgbClr val="FF0000"/>
              </a:solidFill>
              <a:latin typeface="Arial" panose="020B0604020202020204" pitchFamily="34" charset="0"/>
              <a:cs typeface="Arial" panose="020B0604020202020204" pitchFamily="34" charset="0"/>
            </a:endParaRPr>
          </a:p>
        </p:txBody>
      </p:sp>
      <p:sp>
        <p:nvSpPr>
          <p:cNvPr id="4" name="Title 1"/>
          <p:cNvSpPr>
            <a:spLocks noGrp="1"/>
          </p:cNvSpPr>
          <p:nvPr>
            <p:ph type="title"/>
          </p:nvPr>
        </p:nvSpPr>
        <p:spPr>
          <a:xfrm>
            <a:off x="416860" y="242048"/>
            <a:ext cx="11087754" cy="510894"/>
          </a:xfrm>
        </p:spPr>
        <p:txBody>
          <a:bodyPr>
            <a:normAutofit/>
          </a:bodyPr>
          <a:lstStyle/>
          <a:p>
            <a:pPr algn="ctr"/>
            <a:r>
              <a:rPr lang="mn-MN" sz="2400" dirty="0" smtClean="0">
                <a:solidFill>
                  <a:srgbClr val="00B0F0"/>
                </a:solidFill>
                <a:latin typeface="Arial" panose="020B0604020202020204" pitchFamily="34" charset="0"/>
                <a:cs typeface="Arial" panose="020B0604020202020204" pitchFamily="34" charset="0"/>
              </a:rPr>
              <a:t> ИТХ-ын Тэргүүлэгчдийн байнгын үйл ажиллагааг хангаж ажилласан.</a:t>
            </a:r>
            <a:endParaRPr lang="en-US" sz="2400" dirty="0">
              <a:solidFill>
                <a:srgbClr val="00B0F0"/>
              </a:solidFill>
              <a:latin typeface="Arial" panose="020B0604020202020204" pitchFamily="34" charset="0"/>
              <a:cs typeface="Arial" panose="020B0604020202020204" pitchFamily="34" charset="0"/>
            </a:endParaRPr>
          </a:p>
        </p:txBody>
      </p:sp>
      <p:pic>
        <p:nvPicPr>
          <p:cNvPr id="2050" name="Picture 2" descr="http://tumurbulag.khovsgol.khural.mn/medias/540994a0-477c-42e0-8fb5-c701521308ee.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t="754" b="6671"/>
          <a:stretch/>
        </p:blipFill>
        <p:spPr bwMode="auto">
          <a:xfrm>
            <a:off x="658907" y="779648"/>
            <a:ext cx="5115673" cy="32810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umurbulag.khovsgol.khural.mn/medias/74512b44-d8c9-45ec-bdb3-ceb03c8c6fc4.JPG?w=816"/>
          <p:cNvPicPr>
            <a:picLocks noChangeAspect="1" noChangeArrowheads="1"/>
          </p:cNvPicPr>
          <p:nvPr/>
        </p:nvPicPr>
        <p:blipFill rotWithShape="1">
          <a:blip r:embed="rId3">
            <a:extLst>
              <a:ext uri="{28A0092B-C50C-407E-A947-70E740481C1C}">
                <a14:useLocalDpi xmlns:a14="http://schemas.microsoft.com/office/drawing/2010/main" val="0"/>
              </a:ext>
            </a:extLst>
          </a:blip>
          <a:srcRect b="6937"/>
          <a:stretch/>
        </p:blipFill>
        <p:spPr bwMode="auto">
          <a:xfrm>
            <a:off x="6541342" y="779648"/>
            <a:ext cx="5197941" cy="330778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786864646"/>
              </p:ext>
            </p:extLst>
          </p:nvPr>
        </p:nvGraphicFramePr>
        <p:xfrm>
          <a:off x="658907" y="5190845"/>
          <a:ext cx="11080376" cy="1483360"/>
        </p:xfrm>
        <a:graphic>
          <a:graphicData uri="http://schemas.openxmlformats.org/drawingml/2006/table">
            <a:tbl>
              <a:tblPr firstRow="1" bandRow="1">
                <a:tableStyleId>{5C22544A-7EE6-4342-B048-85BDC9FD1C3A}</a:tableStyleId>
              </a:tblPr>
              <a:tblGrid>
                <a:gridCol w="1101996"/>
                <a:gridCol w="2037944"/>
                <a:gridCol w="2143616"/>
                <a:gridCol w="2103360"/>
                <a:gridCol w="1846730"/>
                <a:gridCol w="1846730"/>
              </a:tblGrid>
              <a:tr h="370840">
                <a:tc>
                  <a:txBody>
                    <a:bodyPr/>
                    <a:lstStyle/>
                    <a:p>
                      <a:r>
                        <a:rPr lang="mn-MN" sz="1400" dirty="0" smtClean="0">
                          <a:latin typeface="Arial" panose="020B0604020202020204" pitchFamily="34" charset="0"/>
                          <a:cs typeface="Arial" panose="020B0604020202020204" pitchFamily="34" charset="0"/>
                        </a:rPr>
                        <a:t>Огноо</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Хуралдааны</a:t>
                      </a:r>
                      <a:r>
                        <a:rPr lang="mn-MN" sz="1400" baseline="0" dirty="0" smtClean="0">
                          <a:latin typeface="Arial" panose="020B0604020202020204" pitchFamily="34" charset="0"/>
                          <a:cs typeface="Arial" panose="020B0604020202020204" pitchFamily="34" charset="0"/>
                        </a:rPr>
                        <a:t> тоо</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Хэлэлцсэн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Баталсан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Хэрэгжилт%</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Дундаж ирц%</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2017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18 удаа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86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91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97%</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78.5%</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2018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13 удаа</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51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60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94%</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64.3%</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2019</a:t>
                      </a:r>
                      <a:r>
                        <a:rPr lang="mn-MN" sz="1400" baseline="0" dirty="0" smtClean="0">
                          <a:latin typeface="Arial" panose="020B0604020202020204" pitchFamily="34" charset="0"/>
                          <a:cs typeface="Arial" panose="020B0604020202020204" pitchFamily="34" charset="0"/>
                        </a:rPr>
                        <a:t> он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10 удаа</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45 асуудал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40 тогтоол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92.5%</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75.7%</a:t>
                      </a:r>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561385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228601"/>
            <a:ext cx="10818814" cy="479530"/>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Орон нутгийн хөгжлийн бодлого,төлөвлөлтийг тодорхойлж, хэрэгжүүлсэн.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85797" y="4028185"/>
            <a:ext cx="10818814" cy="1189274"/>
          </a:xfrm>
        </p:spPr>
        <p:txBody>
          <a:bodyPr>
            <a:no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Орон нутгийг хөгжүүлэхээр 2017-2019 онд баталсан хөтөлбөр, төлөвлөгөөнүүдийн статистик үзүүлэлт: /9 хөтөлбөр төлөвлөгөөг баталж, 4 хөтөлбөр, төлөвлөгөөний биелэлтийг хэлэлцсэн./</a:t>
            </a:r>
            <a:endParaRPr lang="en-US" dirty="0">
              <a:solidFill>
                <a:srgbClr val="FF0000"/>
              </a:solidFill>
              <a:latin typeface="Arial" panose="020B0604020202020204" pitchFamily="34" charset="0"/>
              <a:cs typeface="Arial" panose="020B0604020202020204" pitchFamily="34" charset="0"/>
            </a:endParaRPr>
          </a:p>
        </p:txBody>
      </p:sp>
      <p:pic>
        <p:nvPicPr>
          <p:cNvPr id="1026" name="Picture 2" descr="http://tumurbulag.khovsgol.khural.mn/medias/e615458a-c185-4edd-b85d-1c341d84c685.JPG?w=175&amp;h=117"/>
          <p:cNvPicPr>
            <a:picLocks noChangeAspect="1" noChangeArrowheads="1"/>
          </p:cNvPicPr>
          <p:nvPr/>
        </p:nvPicPr>
        <p:blipFill rotWithShape="1">
          <a:blip r:embed="rId2">
            <a:extLst>
              <a:ext uri="{28A0092B-C50C-407E-A947-70E740481C1C}">
                <a14:useLocalDpi xmlns:a14="http://schemas.microsoft.com/office/drawing/2010/main" val="0"/>
              </a:ext>
            </a:extLst>
          </a:blip>
          <a:srcRect l="25355" r="24627"/>
          <a:stretch/>
        </p:blipFill>
        <p:spPr bwMode="auto">
          <a:xfrm>
            <a:off x="490815" y="836414"/>
            <a:ext cx="2433920" cy="3253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umurbulag.khovsgol.khural.mn/medias/8e99f90f-5cbf-4550-ba8c-399def7fce2b.jpg?w=175&amp;h=117"/>
          <p:cNvPicPr>
            <a:picLocks noChangeAspect="1" noChangeArrowheads="1"/>
          </p:cNvPicPr>
          <p:nvPr/>
        </p:nvPicPr>
        <p:blipFill rotWithShape="1">
          <a:blip r:embed="rId3">
            <a:extLst>
              <a:ext uri="{28A0092B-C50C-407E-A947-70E740481C1C}">
                <a14:useLocalDpi xmlns:a14="http://schemas.microsoft.com/office/drawing/2010/main" val="0"/>
              </a:ext>
            </a:extLst>
          </a:blip>
          <a:srcRect l="7841" r="8105"/>
          <a:stretch/>
        </p:blipFill>
        <p:spPr bwMode="auto">
          <a:xfrm>
            <a:off x="3610859" y="847813"/>
            <a:ext cx="3603813" cy="30524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umurbulag.khovsgol.khural.mn/medias/6ea52d68-e806-4cc8-ab2d-b8dd4669c0e6.JPG?w=8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1221" y="1037724"/>
            <a:ext cx="3891990" cy="285077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2344766428"/>
              </p:ext>
            </p:extLst>
          </p:nvPr>
        </p:nvGraphicFramePr>
        <p:xfrm>
          <a:off x="490815" y="4784187"/>
          <a:ext cx="11242395" cy="1854200"/>
        </p:xfrm>
        <a:graphic>
          <a:graphicData uri="http://schemas.openxmlformats.org/drawingml/2006/table">
            <a:tbl>
              <a:tblPr firstRow="1" bandRow="1">
                <a:tableStyleId>{5C22544A-7EE6-4342-B048-85BDC9FD1C3A}</a:tableStyleId>
              </a:tblPr>
              <a:tblGrid>
                <a:gridCol w="439183"/>
                <a:gridCol w="3776473"/>
                <a:gridCol w="1559858"/>
                <a:gridCol w="2407755"/>
                <a:gridCol w="3059126"/>
              </a:tblGrid>
              <a:tr h="370840">
                <a:tc>
                  <a:txBody>
                    <a:bodyPr/>
                    <a:lstStyle/>
                    <a:p>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Салбар</a:t>
                      </a:r>
                      <a:r>
                        <a:rPr lang="mn-MN" sz="1400" baseline="0" dirty="0" smtClean="0">
                          <a:latin typeface="Arial" panose="020B0604020202020204" pitchFamily="34" charset="0"/>
                          <a:cs typeface="Arial" panose="020B0604020202020204" pitchFamily="34" charset="0"/>
                        </a:rPr>
                        <a:t> чиглэл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Хугацаа</a:t>
                      </a:r>
                      <a:r>
                        <a:rPr lang="mn-MN"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mn-MN" sz="1400" baseline="0" dirty="0" smtClean="0">
                          <a:latin typeface="Arial" panose="020B0604020202020204" pitchFamily="34" charset="0"/>
                          <a:cs typeface="Arial" panose="020B0604020202020204" pitchFamily="34" charset="0"/>
                        </a:rPr>
                        <a:t>Баталсан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Хэлэлцсэн </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a:tc>
                <a:tc>
                  <a:txBody>
                    <a:bodyPr/>
                    <a:lstStyle/>
                    <a:p>
                      <a:r>
                        <a:rPr lang="mn-MN" sz="1400" baseline="0" dirty="0" smtClean="0">
                          <a:latin typeface="Arial" panose="020B0604020202020204" pitchFamily="34" charset="0"/>
                          <a:cs typeface="Arial" panose="020B0604020202020204" pitchFamily="34" charset="0"/>
                        </a:rPr>
                        <a:t>Эдийн засаг, нийгмийг хөгжүүлэх чиглэлээр</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2017-2021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ИТХ-ын</a:t>
                      </a:r>
                      <a:r>
                        <a:rPr lang="mn-MN" sz="1400" baseline="0" dirty="0" smtClean="0">
                          <a:latin typeface="Arial" panose="020B0604020202020204" pitchFamily="34" charset="0"/>
                          <a:cs typeface="Arial" panose="020B0604020202020204" pitchFamily="34" charset="0"/>
                        </a:rPr>
                        <a:t> ҮЧ, ЗДҮАХ/</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2/Эрчим хөгжил-2021,</a:t>
                      </a:r>
                      <a:r>
                        <a:rPr lang="mn-MN" sz="1400" baseline="0" dirty="0" smtClean="0">
                          <a:latin typeface="Arial" panose="020B0604020202020204" pitchFamily="34" charset="0"/>
                          <a:cs typeface="Arial" panose="020B0604020202020204" pitchFamily="34" charset="0"/>
                        </a:rPr>
                        <a:t> ЗДҮАХ/</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2</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Нийгмийн бодлогын</a:t>
                      </a:r>
                      <a:r>
                        <a:rPr lang="mn-MN" sz="1400" baseline="0" dirty="0" smtClean="0">
                          <a:latin typeface="Arial" panose="020B0604020202020204" pitchFamily="34" charset="0"/>
                          <a:cs typeface="Arial" panose="020B0604020202020204" pitchFamily="34" charset="0"/>
                        </a:rPr>
                        <a:t> чиглэлээр </a:t>
                      </a:r>
                      <a:r>
                        <a:rPr lang="mn-MN"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2017-2022</a:t>
                      </a:r>
                      <a:r>
                        <a:rPr lang="mn-MN" sz="1400" baseline="0" dirty="0" smtClean="0">
                          <a:latin typeface="Arial" panose="020B0604020202020204" pitchFamily="34" charset="0"/>
                          <a:cs typeface="Arial" panose="020B0604020202020204" pitchFamily="34" charset="0"/>
                        </a:rPr>
                        <a:t> он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4</a:t>
                      </a:r>
                      <a:r>
                        <a:rPr lang="mn-MN" sz="1400" baseline="0" dirty="0" smtClean="0">
                          <a:latin typeface="Arial" panose="020B0604020202020204" pitchFamily="34" charset="0"/>
                          <a:cs typeface="Arial" panose="020B0604020202020204" pitchFamily="34" charset="0"/>
                        </a:rPr>
                        <a:t> /Соёл, СӨБ, ЕБС, ЭМТ/</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Хөдөө аж ахуй, байгаль</a:t>
                      </a:r>
                      <a:r>
                        <a:rPr lang="mn-MN" sz="1400" baseline="0" dirty="0" smtClean="0">
                          <a:latin typeface="Arial" panose="020B0604020202020204" pitchFamily="34" charset="0"/>
                          <a:cs typeface="Arial" panose="020B0604020202020204" pitchFamily="34" charset="0"/>
                        </a:rPr>
                        <a:t> орчны чиглэлээр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2015-2022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/БО</a:t>
                      </a:r>
                      <a:r>
                        <a:rPr lang="mn-MN" sz="1400" baseline="0" dirty="0" smtClean="0">
                          <a:latin typeface="Arial" panose="020B0604020202020204" pitchFamily="34" charset="0"/>
                          <a:cs typeface="Arial" panose="020B0604020202020204" pitchFamily="34" charset="0"/>
                        </a:rPr>
                        <a:t> -1, ХАА-1/</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Байгаль</a:t>
                      </a:r>
                      <a:r>
                        <a:rPr lang="mn-MN" sz="1400" baseline="0" dirty="0" smtClean="0">
                          <a:latin typeface="Arial" panose="020B0604020202020204" pitchFamily="34" charset="0"/>
                          <a:cs typeface="Arial" panose="020B0604020202020204" pitchFamily="34" charset="0"/>
                        </a:rPr>
                        <a:t> орчны 2 төлөвлөгөө/</a:t>
                      </a:r>
                      <a:endParaRPr lang="en-US" sz="1400" dirty="0">
                        <a:latin typeface="Arial" panose="020B0604020202020204" pitchFamily="34" charset="0"/>
                        <a:cs typeface="Arial" panose="020B0604020202020204" pitchFamily="34" charset="0"/>
                      </a:endParaRPr>
                    </a:p>
                  </a:txBody>
                  <a:tcPr/>
                </a:tc>
              </a:tr>
              <a:tr h="370840">
                <a:tc>
                  <a:txBody>
                    <a:bodyPr/>
                    <a:lstStyle/>
                    <a:p>
                      <a:r>
                        <a:rPr lang="mn-MN" sz="1400" dirty="0" smtClean="0">
                          <a:latin typeface="Arial" panose="020B0604020202020204" pitchFamily="34" charset="0"/>
                          <a:cs typeface="Arial" panose="020B0604020202020204" pitchFamily="34" charset="0"/>
                        </a:rPr>
                        <a:t>4</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Нутгийн</a:t>
                      </a:r>
                      <a:r>
                        <a:rPr lang="mn-MN" sz="1400" baseline="0" dirty="0" smtClean="0">
                          <a:latin typeface="Arial" panose="020B0604020202020204" pitchFamily="34" charset="0"/>
                          <a:cs typeface="Arial" panose="020B0604020202020204" pitchFamily="34" charset="0"/>
                        </a:rPr>
                        <a:t> удирдлагыг хөгжүүлэх чиглэлээр</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2017-2021 он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/ЗДТГ/</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288515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563" y="255494"/>
            <a:ext cx="10915978" cy="470646"/>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НӨУБ-ын үйл ажиллагааг чадавхижуулах ажлыг зохион байгуулсан.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97541" y="4155143"/>
            <a:ext cx="11241741" cy="847163"/>
          </a:xfrm>
        </p:spPr>
        <p:txBody>
          <a:bodyPr>
            <a:no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Төлөөлөгчид, багийн</a:t>
            </a:r>
            <a:r>
              <a:rPr lang="mn-MN" dirty="0">
                <a:solidFill>
                  <a:srgbClr val="FF0000"/>
                </a:solidFill>
                <a:latin typeface="Arial" panose="020B0604020202020204" pitchFamily="34" charset="0"/>
                <a:cs typeface="Arial" panose="020B0604020202020204" pitchFamily="34" charset="0"/>
              </a:rPr>
              <a:t> </a:t>
            </a:r>
            <a:r>
              <a:rPr lang="mn-MN" dirty="0" smtClean="0">
                <a:solidFill>
                  <a:srgbClr val="FF0000"/>
                </a:solidFill>
                <a:latin typeface="Arial" panose="020B0604020202020204" pitchFamily="34" charset="0"/>
                <a:cs typeface="Arial" panose="020B0604020202020204" pitchFamily="34" charset="0"/>
              </a:rPr>
              <a:t>ИНХ, Засаг дарга нарын </a:t>
            </a:r>
            <a:r>
              <a:rPr lang="mn-MN" dirty="0">
                <a:solidFill>
                  <a:srgbClr val="FF0000"/>
                </a:solidFill>
                <a:latin typeface="Arial" panose="020B0604020202020204" pitchFamily="34" charset="0"/>
                <a:cs typeface="Arial" panose="020B0604020202020204" pitchFamily="34" charset="0"/>
              </a:rPr>
              <a:t>2017-2019 </a:t>
            </a:r>
            <a:r>
              <a:rPr lang="mn-MN" dirty="0" smtClean="0">
                <a:solidFill>
                  <a:srgbClr val="FF0000"/>
                </a:solidFill>
                <a:latin typeface="Arial" panose="020B0604020202020204" pitchFamily="34" charset="0"/>
                <a:cs typeface="Arial" panose="020B0604020202020204" pitchFamily="34" charset="0"/>
              </a:rPr>
              <a:t>оны сургалтын статистик үзүүлэлт: Үндэсний хэм</a:t>
            </a:r>
            <a:r>
              <a:rPr lang="mn-MN" dirty="0">
                <a:solidFill>
                  <a:srgbClr val="FF0000"/>
                </a:solidFill>
                <a:latin typeface="Arial" panose="020B0604020202020204" pitchFamily="34" charset="0"/>
                <a:cs typeface="Arial" panose="020B0604020202020204" pitchFamily="34" charset="0"/>
              </a:rPr>
              <a:t>ж</a:t>
            </a:r>
            <a:r>
              <a:rPr lang="mn-MN" dirty="0" smtClean="0">
                <a:solidFill>
                  <a:srgbClr val="FF0000"/>
                </a:solidFill>
                <a:latin typeface="Arial" panose="020B0604020202020204" pitchFamily="34" charset="0"/>
                <a:cs typeface="Arial" panose="020B0604020202020204" pitchFamily="34" charset="0"/>
              </a:rPr>
              <a:t>ээний 6 сургалт, аймгийн ИТХ-ын 2 сургалт, зөвлөгөөн, бусад 6 арга хэмжээнд 115 </a:t>
            </a:r>
            <a:r>
              <a:rPr lang="mn-MN" dirty="0">
                <a:solidFill>
                  <a:srgbClr val="FF0000"/>
                </a:solidFill>
                <a:latin typeface="Arial" panose="020B0604020202020204" pitchFamily="34" charset="0"/>
                <a:cs typeface="Arial" panose="020B0604020202020204" pitchFamily="34" charset="0"/>
              </a:rPr>
              <a:t>хүнийг /давхардсан тоогоор/ </a:t>
            </a:r>
            <a:r>
              <a:rPr lang="mn-MN" dirty="0" smtClean="0">
                <a:solidFill>
                  <a:srgbClr val="FF0000"/>
                </a:solidFill>
                <a:latin typeface="Arial" panose="020B0604020202020204" pitchFamily="34" charset="0"/>
                <a:cs typeface="Arial" panose="020B0604020202020204" pitchFamily="34" charset="0"/>
              </a:rPr>
              <a:t>хамруулж, төлөөлөгчид, ИНХ-ын дарга, Засаг дарга нарыг  чадавхижуулсан.</a:t>
            </a:r>
            <a:endParaRPr lang="en-US" dirty="0">
              <a:solidFill>
                <a:srgbClr val="FF0000"/>
              </a:solidFill>
              <a:latin typeface="Arial" panose="020B0604020202020204" pitchFamily="34" charset="0"/>
              <a:cs typeface="Arial" panose="020B0604020202020204" pitchFamily="34" charset="0"/>
            </a:endParaRPr>
          </a:p>
        </p:txBody>
      </p:sp>
      <p:pic>
        <p:nvPicPr>
          <p:cNvPr id="2052" name="Picture 4" descr="http://tumurbulag.khovsgol.khural.mn/medias/575aa569-a48d-4e06-b877-b07cb0c8be4e.JPG?w=816"/>
          <p:cNvPicPr>
            <a:picLocks noChangeAspect="1" noChangeArrowheads="1"/>
          </p:cNvPicPr>
          <p:nvPr/>
        </p:nvPicPr>
        <p:blipFill rotWithShape="1">
          <a:blip r:embed="rId2">
            <a:extLst>
              <a:ext uri="{28A0092B-C50C-407E-A947-70E740481C1C}">
                <a14:useLocalDpi xmlns:a14="http://schemas.microsoft.com/office/drawing/2010/main" val="0"/>
              </a:ext>
            </a:extLst>
          </a:blip>
          <a:srcRect t="9643"/>
          <a:stretch/>
        </p:blipFill>
        <p:spPr bwMode="auto">
          <a:xfrm>
            <a:off x="6279775" y="726141"/>
            <a:ext cx="5345860" cy="34021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718370604"/>
              </p:ext>
            </p:extLst>
          </p:nvPr>
        </p:nvGraphicFramePr>
        <p:xfrm>
          <a:off x="618562" y="5096436"/>
          <a:ext cx="11107277" cy="1483360"/>
        </p:xfrm>
        <a:graphic>
          <a:graphicData uri="http://schemas.openxmlformats.org/drawingml/2006/table">
            <a:tbl>
              <a:tblPr firstRow="1" bandRow="1">
                <a:tableStyleId>{5C22544A-7EE6-4342-B048-85BDC9FD1C3A}</a:tableStyleId>
              </a:tblPr>
              <a:tblGrid>
                <a:gridCol w="2052877"/>
                <a:gridCol w="2039278"/>
                <a:gridCol w="1685805"/>
                <a:gridCol w="1060424"/>
                <a:gridCol w="1645018"/>
                <a:gridCol w="2623875"/>
              </a:tblGrid>
              <a:tr h="370840">
                <a:tc>
                  <a:txBody>
                    <a:bodyPr/>
                    <a:lstStyle/>
                    <a:p>
                      <a:pPr algn="ctr"/>
                      <a:r>
                        <a:rPr lang="mn-MN" sz="1400" dirty="0" smtClean="0">
                          <a:latin typeface="Arial" panose="020B0604020202020204" pitchFamily="34" charset="0"/>
                          <a:cs typeface="Arial" panose="020B0604020202020204" pitchFamily="34" charset="0"/>
                        </a:rPr>
                        <a:t>Үзүүлэлт</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МНУХолбоо</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УИХТГазар</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У</a:t>
                      </a:r>
                      <a:r>
                        <a:rPr lang="mn-MN" sz="1400" baseline="0" dirty="0" smtClean="0">
                          <a:latin typeface="Arial" panose="020B0604020202020204" pitchFamily="34" charset="0"/>
                          <a:cs typeface="Arial" panose="020B0604020202020204" pitchFamily="34" charset="0"/>
                        </a:rPr>
                        <a:t>Академи</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Аймгийн ИТХ</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Бусад</a:t>
                      </a:r>
                      <a:r>
                        <a:rPr lang="mn-MN" sz="1400" baseline="0" dirty="0" smtClean="0">
                          <a:latin typeface="Arial" panose="020B0604020202020204" pitchFamily="34" charset="0"/>
                          <a:cs typeface="Arial" panose="020B0604020202020204" pitchFamily="34" charset="0"/>
                        </a:rPr>
                        <a:t> сургалт, зөвлөгөөн </a:t>
                      </a:r>
                      <a:endParaRPr lang="en-US" sz="1400" dirty="0">
                        <a:latin typeface="Arial" panose="020B0604020202020204" pitchFamily="34" charset="0"/>
                        <a:cs typeface="Arial" panose="020B0604020202020204" pitchFamily="34" charset="0"/>
                      </a:endParaRPr>
                    </a:p>
                  </a:txBody>
                  <a:tcPr/>
                </a:tc>
              </a:tr>
              <a:tr h="370840">
                <a:tc>
                  <a:txBody>
                    <a:bodyPr/>
                    <a:lstStyle/>
                    <a:p>
                      <a:pPr algn="ctr"/>
                      <a:r>
                        <a:rPr lang="mn-MN" sz="1400" dirty="0" smtClean="0">
                          <a:latin typeface="Arial" panose="020B0604020202020204" pitchFamily="34" charset="0"/>
                          <a:cs typeface="Arial" panose="020B0604020202020204" pitchFamily="34" charset="0"/>
                        </a:rPr>
                        <a:t>Төлөөлөгчид</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19 </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18</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21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12</a:t>
                      </a:r>
                      <a:endParaRPr lang="en-US" sz="1400" dirty="0">
                        <a:latin typeface="Arial" panose="020B0604020202020204" pitchFamily="34" charset="0"/>
                        <a:cs typeface="Arial" panose="020B0604020202020204" pitchFamily="34" charset="0"/>
                      </a:endParaRPr>
                    </a:p>
                  </a:txBody>
                  <a:tcPr/>
                </a:tc>
              </a:tr>
              <a:tr h="370840">
                <a:tc>
                  <a:txBody>
                    <a:bodyPr/>
                    <a:lstStyle/>
                    <a:p>
                      <a:pPr algn="ctr"/>
                      <a:r>
                        <a:rPr lang="mn-MN" sz="1400" dirty="0" smtClean="0">
                          <a:latin typeface="Arial" panose="020B0604020202020204" pitchFamily="34" charset="0"/>
                          <a:cs typeface="Arial" panose="020B0604020202020204" pitchFamily="34" charset="0"/>
                        </a:rPr>
                        <a:t>ИНХ-ын дарга</a:t>
                      </a:r>
                      <a:r>
                        <a:rPr lang="mn-MN" sz="1400" baseline="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6</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9</a:t>
                      </a:r>
                      <a:endParaRPr lang="en-US" sz="1400" dirty="0">
                        <a:latin typeface="Arial" panose="020B0604020202020204" pitchFamily="34" charset="0"/>
                        <a:cs typeface="Arial" panose="020B0604020202020204" pitchFamily="34" charset="0"/>
                      </a:endParaRPr>
                    </a:p>
                  </a:txBody>
                  <a:tcPr/>
                </a:tc>
              </a:tr>
              <a:tr h="370840">
                <a:tc>
                  <a:txBody>
                    <a:bodyPr/>
                    <a:lstStyle/>
                    <a:p>
                      <a:pPr algn="ctr"/>
                      <a:r>
                        <a:rPr lang="mn-MN" sz="1400" dirty="0" smtClean="0">
                          <a:latin typeface="Arial" panose="020B0604020202020204" pitchFamily="34" charset="0"/>
                          <a:cs typeface="Arial" panose="020B0604020202020204" pitchFamily="34" charset="0"/>
                        </a:rPr>
                        <a:t>БЗД-га </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5</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4</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6</a:t>
                      </a:r>
                      <a:endParaRPr lang="en-US" sz="1400" dirty="0">
                        <a:latin typeface="Arial" panose="020B0604020202020204" pitchFamily="34" charset="0"/>
                        <a:cs typeface="Arial" panose="020B0604020202020204" pitchFamily="34" charset="0"/>
                      </a:endParaRPr>
                    </a:p>
                  </a:txBody>
                  <a:tcPr/>
                </a:tc>
              </a:tr>
            </a:tbl>
          </a:graphicData>
        </a:graphic>
      </p:graphicFrame>
      <p:pic>
        <p:nvPicPr>
          <p:cNvPr id="2054" name="Picture 6" descr="http://tumurbulag.khovsgol.khural.mn/medias/81724308-db15-4041-9ca8-3d8da9f76a10.JPG?w=816"/>
          <p:cNvPicPr>
            <a:picLocks noChangeAspect="1" noChangeArrowheads="1"/>
          </p:cNvPicPr>
          <p:nvPr/>
        </p:nvPicPr>
        <p:blipFill rotWithShape="1">
          <a:blip r:embed="rId3">
            <a:extLst>
              <a:ext uri="{28A0092B-C50C-407E-A947-70E740481C1C}">
                <a14:useLocalDpi xmlns:a14="http://schemas.microsoft.com/office/drawing/2010/main" val="0"/>
              </a:ext>
            </a:extLst>
          </a:blip>
          <a:srcRect l="533" t="10681" r="-533" b="-2131"/>
          <a:stretch/>
        </p:blipFill>
        <p:spPr bwMode="auto">
          <a:xfrm>
            <a:off x="618562" y="753037"/>
            <a:ext cx="5190565" cy="346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636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918"/>
            <a:ext cx="12192000" cy="484095"/>
          </a:xfrm>
        </p:spPr>
        <p:txBody>
          <a:bodyPr>
            <a:normAutofit/>
          </a:bodyPr>
          <a:lstStyle/>
          <a:p>
            <a:pPr algn="ctr"/>
            <a:r>
              <a:rPr lang="mn-MN" sz="2400" dirty="0" smtClean="0">
                <a:solidFill>
                  <a:srgbClr val="0070C0"/>
                </a:solidFill>
                <a:latin typeface="Arial" panose="020B0604020202020204" pitchFamily="34" charset="0"/>
                <a:cs typeface="Arial" panose="020B0604020202020204" pitchFamily="34" charset="0"/>
              </a:rPr>
              <a:t>ОНХС-ийн хөрөнгөөр төсөл, хөтөлбөр, арга хэмжээг үр дүнтэй хэрэгжүүлсэн.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76518" y="3765178"/>
            <a:ext cx="11318034" cy="968187"/>
          </a:xfrm>
        </p:spPr>
        <p:txBody>
          <a:bodyPr>
            <a:no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ОНХС-ийн хөрөнгө оруулалтын 2017-2019 оны статистик үзүүлэлт: Иргэдээс гарсан саналыг дэмжиж, 25 ажил, арга хэмжээнд зориулж 182582.4 мянган төгрөгийг хуваарилан баталж, хөрөнгө оруулалт, бүтээн байгуулалтыг ажлуудыг хэрэгжүүлсэн байна</a:t>
            </a:r>
            <a:r>
              <a:rPr lang="mn-MN" sz="1600" dirty="0" smtClean="0">
                <a:solidFill>
                  <a:srgbClr val="FF0000"/>
                </a:solidFill>
                <a:latin typeface="Arial" panose="020B0604020202020204" pitchFamily="34" charset="0"/>
                <a:cs typeface="Arial" panose="020B0604020202020204" pitchFamily="34" charset="0"/>
              </a:rPr>
              <a:t>. </a:t>
            </a:r>
            <a:endParaRPr lang="en-US" sz="1600" dirty="0">
              <a:solidFill>
                <a:srgbClr val="FF0000"/>
              </a:solidFill>
              <a:latin typeface="Arial" panose="020B0604020202020204" pitchFamily="34" charset="0"/>
              <a:cs typeface="Arial" panose="020B0604020202020204" pitchFamily="34" charset="0"/>
            </a:endParaRPr>
          </a:p>
        </p:txBody>
      </p:sp>
      <p:pic>
        <p:nvPicPr>
          <p:cNvPr id="4" name="Picture 3" descr="C:\Users\DELL\Downloads\Цэцэрлэгийн өргөтгөл_n.jpg"/>
          <p:cNvPicPr/>
          <p:nvPr/>
        </p:nvPicPr>
        <p:blipFill rotWithShape="1">
          <a:blip r:embed="rId2" cstate="print">
            <a:extLst>
              <a:ext uri="{28A0092B-C50C-407E-A947-70E740481C1C}">
                <a14:useLocalDpi xmlns:a14="http://schemas.microsoft.com/office/drawing/2010/main" val="0"/>
              </a:ext>
            </a:extLst>
          </a:blip>
          <a:srcRect r="18343"/>
          <a:stretch/>
        </p:blipFill>
        <p:spPr bwMode="auto">
          <a:xfrm>
            <a:off x="376518" y="632014"/>
            <a:ext cx="3902261" cy="3133164"/>
          </a:xfrm>
          <a:prstGeom prst="rect">
            <a:avLst/>
          </a:prstGeom>
          <a:noFill/>
          <a:ln>
            <a:noFill/>
          </a:ln>
        </p:spPr>
      </p:pic>
      <p:pic>
        <p:nvPicPr>
          <p:cNvPr id="7" name="Picture 6" descr="http://192.168.23.58/Images/2019/355/44665/Full/4b6342b2-2a4c-4701-bcca-f1ccf93d7be3.jpg"/>
          <p:cNvPicPr/>
          <p:nvPr/>
        </p:nvPicPr>
        <p:blipFill rotWithShape="1">
          <a:blip r:embed="rId3" cstate="print">
            <a:extLst>
              <a:ext uri="{28A0092B-C50C-407E-A947-70E740481C1C}">
                <a14:useLocalDpi xmlns:a14="http://schemas.microsoft.com/office/drawing/2010/main" val="0"/>
              </a:ext>
            </a:extLst>
          </a:blip>
          <a:srcRect l="14455" t="14527" r="22178" b="60703"/>
          <a:stretch/>
        </p:blipFill>
        <p:spPr bwMode="auto">
          <a:xfrm>
            <a:off x="7915928" y="632013"/>
            <a:ext cx="3778624" cy="3133165"/>
          </a:xfrm>
          <a:prstGeom prst="rect">
            <a:avLst/>
          </a:prstGeom>
          <a:noFill/>
          <a:ln>
            <a:noFill/>
          </a:ln>
          <a:extLst>
            <a:ext uri="{53640926-AAD7-44D8-BBD7-CCE9431645EC}">
              <a14:shadowObscured xmlns:a14="http://schemas.microsoft.com/office/drawing/2010/main"/>
            </a:ext>
          </a:extLst>
        </p:spPr>
      </p:pic>
      <p:pic>
        <p:nvPicPr>
          <p:cNvPr id="8" name="Picture 7" descr="C:\Users\DELL\Downloads\Бүгсийн гүүр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6300" y="632013"/>
            <a:ext cx="3402106" cy="3133165"/>
          </a:xfrm>
          <a:prstGeom prst="rect">
            <a:avLst/>
          </a:prstGeom>
          <a:noFill/>
          <a:ln>
            <a:noFill/>
          </a:ln>
        </p:spPr>
      </p:pic>
      <p:graphicFrame>
        <p:nvGraphicFramePr>
          <p:cNvPr id="12" name="Table 11"/>
          <p:cNvGraphicFramePr>
            <a:graphicFrameLocks noGrp="1"/>
          </p:cNvGraphicFramePr>
          <p:nvPr>
            <p:extLst>
              <p:ext uri="{D42A27DB-BD31-4B8C-83A1-F6EECF244321}">
                <p14:modId xmlns:p14="http://schemas.microsoft.com/office/powerpoint/2010/main" val="838410247"/>
              </p:ext>
            </p:extLst>
          </p:nvPr>
        </p:nvGraphicFramePr>
        <p:xfrm>
          <a:off x="376517" y="4733365"/>
          <a:ext cx="11470341" cy="1880850"/>
        </p:xfrm>
        <a:graphic>
          <a:graphicData uri="http://schemas.openxmlformats.org/drawingml/2006/table">
            <a:tbl>
              <a:tblPr firstRow="1" bandRow="1">
                <a:tableStyleId>{5C22544A-7EE6-4342-B048-85BDC9FD1C3A}</a:tableStyleId>
              </a:tblPr>
              <a:tblGrid>
                <a:gridCol w="1446572"/>
                <a:gridCol w="1446572"/>
                <a:gridCol w="1344338"/>
                <a:gridCol w="1446572"/>
                <a:gridCol w="1446572"/>
                <a:gridCol w="1446572"/>
                <a:gridCol w="1307674"/>
                <a:gridCol w="1585469"/>
              </a:tblGrid>
              <a:tr h="653822">
                <a:tc>
                  <a:txBody>
                    <a:bodyPr/>
                    <a:lstStyle/>
                    <a:p>
                      <a:r>
                        <a:rPr lang="mn-MN" sz="1400" dirty="0" smtClean="0">
                          <a:latin typeface="Arial" panose="020B0604020202020204" pitchFamily="34" charset="0"/>
                          <a:cs typeface="Arial" panose="020B0604020202020204" pitchFamily="34" charset="0"/>
                        </a:rPr>
                        <a:t>Үзүүлэлт</a:t>
                      </a:r>
                      <a:r>
                        <a:rPr lang="mn-MN" sz="1400" baseline="0" dirty="0" smtClean="0">
                          <a:latin typeface="Arial" panose="020B0604020202020204" pitchFamily="34" charset="0"/>
                          <a:cs typeface="Arial" panose="020B0604020202020204" pitchFamily="34" charset="0"/>
                        </a:rPr>
                        <a:t> ЭЗН-ийн салбараар</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Нийтийн</a:t>
                      </a:r>
                      <a:r>
                        <a:rPr lang="mn-MN" sz="1400" baseline="0" dirty="0" smtClean="0">
                          <a:latin typeface="Arial" panose="020B0604020202020204" pitchFamily="34" charset="0"/>
                          <a:cs typeface="Arial" panose="020B0604020202020204" pitchFamily="34" charset="0"/>
                        </a:rPr>
                        <a:t> эзэмшил /ЗДТГ/</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ЭМТ</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ЕБС</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СӨБ</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Соёл</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Баг</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Хөдөө</a:t>
                      </a:r>
                      <a:r>
                        <a:rPr lang="mn-MN" sz="1400" baseline="0" dirty="0" smtClean="0">
                          <a:latin typeface="Arial" panose="020B0604020202020204" pitchFamily="34" charset="0"/>
                          <a:cs typeface="Arial" panose="020B0604020202020204" pitchFamily="34" charset="0"/>
                        </a:rPr>
                        <a:t> аж ахуй, байгаль орчин, дэд бүтэц   </a:t>
                      </a:r>
                      <a:endParaRPr lang="en-US" sz="1400" dirty="0">
                        <a:latin typeface="Arial" panose="020B0604020202020204" pitchFamily="34" charset="0"/>
                        <a:cs typeface="Arial" panose="020B0604020202020204" pitchFamily="34" charset="0"/>
                      </a:endParaRPr>
                    </a:p>
                  </a:txBody>
                  <a:tcPr/>
                </a:tc>
              </a:tr>
              <a:tr h="315585">
                <a:tc>
                  <a:txBody>
                    <a:bodyPr/>
                    <a:lstStyle/>
                    <a:p>
                      <a:r>
                        <a:rPr lang="mn-MN" sz="1400" dirty="0" smtClean="0">
                          <a:latin typeface="Arial" panose="020B0604020202020204" pitchFamily="34" charset="0"/>
                          <a:cs typeface="Arial" panose="020B0604020202020204" pitchFamily="34" charset="0"/>
                        </a:rPr>
                        <a:t>Ажил </a:t>
                      </a:r>
                      <a:endParaRPr lang="en-US" sz="1400" dirty="0">
                        <a:latin typeface="Arial" panose="020B0604020202020204" pitchFamily="34" charset="0"/>
                        <a:cs typeface="Arial" panose="020B0604020202020204" pitchFamily="34" charset="0"/>
                      </a:endParaRPr>
                    </a:p>
                  </a:txBody>
                  <a:tcPr/>
                </a:tc>
                <a:tc>
                  <a:txBody>
                    <a:bodyPr/>
                    <a:lstStyle/>
                    <a:p>
                      <a:r>
                        <a:rPr lang="mn-MN" sz="1400" baseline="0" dirty="0" smtClean="0">
                          <a:latin typeface="Arial" panose="020B0604020202020204" pitchFamily="34" charset="0"/>
                          <a:cs typeface="Arial" panose="020B0604020202020204" pitchFamily="34" charset="0"/>
                        </a:rPr>
                        <a:t>3   /  </a:t>
                      </a:r>
                      <a:r>
                        <a:rPr lang="mn-MN" sz="1400" dirty="0" smtClean="0">
                          <a:latin typeface="Arial" panose="020B0604020202020204" pitchFamily="34" charset="0"/>
                          <a:cs typeface="Arial" panose="020B0604020202020204" pitchFamily="34" charset="0"/>
                        </a:rPr>
                        <a:t>31104.1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2000.0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 1  /  7089.4</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2100.0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    11937.7</a:t>
                      </a:r>
                      <a:endParaRPr lang="en-US" sz="1400" dirty="0">
                        <a:latin typeface="Arial" panose="020B0604020202020204" pitchFamily="34" charset="0"/>
                        <a:cs typeface="Arial" panose="020B0604020202020204" pitchFamily="34" charset="0"/>
                      </a:endParaRPr>
                    </a:p>
                  </a:txBody>
                  <a:tcPr/>
                </a:tc>
              </a:tr>
              <a:tr h="463124">
                <a:tc>
                  <a:txBody>
                    <a:bodyPr/>
                    <a:lstStyle/>
                    <a:p>
                      <a:r>
                        <a:rPr lang="mn-MN" sz="1400" dirty="0" smtClean="0">
                          <a:latin typeface="Arial" panose="020B0604020202020204" pitchFamily="34" charset="0"/>
                          <a:cs typeface="Arial" panose="020B0604020202020204" pitchFamily="34" charset="0"/>
                        </a:rPr>
                        <a:t>Тоног</a:t>
                      </a:r>
                      <a:r>
                        <a:rPr lang="mn-MN" sz="1400" baseline="0" dirty="0" smtClean="0">
                          <a:latin typeface="Arial" panose="020B0604020202020204" pitchFamily="34" charset="0"/>
                          <a:cs typeface="Arial" panose="020B0604020202020204" pitchFamily="34" charset="0"/>
                        </a:rPr>
                        <a:t> төхөөөрөмж</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  31670.0</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 1   /    840.0</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a:t>
                      </a:r>
                      <a:r>
                        <a:rPr lang="mn-MN" sz="1400" baseline="0" dirty="0" smtClean="0">
                          <a:latin typeface="Arial" panose="020B0604020202020204" pitchFamily="34" charset="0"/>
                          <a:cs typeface="Arial" panose="020B0604020202020204" pitchFamily="34" charset="0"/>
                        </a:rPr>
                        <a:t>    /   2100.0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7</a:t>
                      </a:r>
                      <a:r>
                        <a:rPr lang="mn-MN" sz="1400" baseline="0" dirty="0" smtClean="0">
                          <a:latin typeface="Arial" panose="020B0604020202020204" pitchFamily="34" charset="0"/>
                          <a:cs typeface="Arial" panose="020B0604020202020204" pitchFamily="34" charset="0"/>
                        </a:rPr>
                        <a:t>   /   14000.0</a:t>
                      </a:r>
                      <a:endParaRPr lang="en-US" sz="1400" dirty="0">
                        <a:latin typeface="Arial" panose="020B0604020202020204" pitchFamily="34" charset="0"/>
                        <a:cs typeface="Arial" panose="020B0604020202020204" pitchFamily="34" charset="0"/>
                      </a:endParaRPr>
                    </a:p>
                  </a:txBody>
                  <a:tcPr/>
                </a:tc>
              </a:tr>
              <a:tr h="315585">
                <a:tc>
                  <a:txBody>
                    <a:bodyPr/>
                    <a:lstStyle/>
                    <a:p>
                      <a:r>
                        <a:rPr lang="mn-MN" sz="1400" dirty="0" smtClean="0">
                          <a:latin typeface="Arial" panose="020B0604020202020204" pitchFamily="34" charset="0"/>
                          <a:cs typeface="Arial" panose="020B0604020202020204" pitchFamily="34" charset="0"/>
                        </a:rPr>
                        <a:t>Засвар</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5000.0</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24596.9</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   48448.2</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4960.1</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     1200.0</a:t>
                      </a:r>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579012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412" y="94130"/>
            <a:ext cx="11101201" cy="658906"/>
          </a:xfrm>
        </p:spPr>
        <p:txBody>
          <a:bodyPr>
            <a:normAutofit fontScale="90000"/>
          </a:bodyPr>
          <a:lstStyle/>
          <a:p>
            <a:pPr algn="ctr"/>
            <a:r>
              <a:rPr lang="mn-MN" sz="2400" dirty="0" smtClean="0">
                <a:solidFill>
                  <a:srgbClr val="0070C0"/>
                </a:solidFill>
                <a:latin typeface="Arial" panose="020B0604020202020204" pitchFamily="34" charset="0"/>
                <a:cs typeface="Arial" panose="020B0604020202020204" pitchFamily="34" charset="0"/>
              </a:rPr>
              <a:t>Улсын төсвийн хөрөнгө оруулалтаар орон нутаг, иргэдийн өмнө тулгамдсан олон  бүтээн байгуулалтын ажлуудыг хэрэгжүүлсэн.</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58906" y="3966882"/>
            <a:ext cx="10845706" cy="632014"/>
          </a:xfrm>
        </p:spPr>
        <p:txBody>
          <a:bodyPr>
            <a:normAutofit lnSpcReduction="10000"/>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2017-2019 онд улсын төсвийн хөрөнгө, аймгийн ОНХС-аас 7 барилга, байгууламж барих, өргөтгөл хийх, дэд бүтцийг  сайжруулах ажилд 6 тэрбум 535.3 сая  төгрөгийн хөрөнгө оруулалт хийгдсэн.  </a:t>
            </a:r>
            <a:endParaRPr lang="en-US" dirty="0">
              <a:solidFill>
                <a:srgbClr val="FF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44" t="5077" r="544" b="15413"/>
          <a:stretch/>
        </p:blipFill>
        <p:spPr>
          <a:xfrm>
            <a:off x="658906" y="874057"/>
            <a:ext cx="5284694" cy="3092825"/>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88694406"/>
              </p:ext>
            </p:extLst>
          </p:nvPr>
        </p:nvGraphicFramePr>
        <p:xfrm>
          <a:off x="658908" y="4598896"/>
          <a:ext cx="10845704" cy="2032254"/>
        </p:xfrm>
        <a:graphic>
          <a:graphicData uri="http://schemas.openxmlformats.org/drawingml/2006/table">
            <a:tbl>
              <a:tblPr firstRow="1" bandRow="1">
                <a:tableStyleId>{5C22544A-7EE6-4342-B048-85BDC9FD1C3A}</a:tableStyleId>
              </a:tblPr>
              <a:tblGrid>
                <a:gridCol w="860611"/>
                <a:gridCol w="968188"/>
                <a:gridCol w="1855694"/>
                <a:gridCol w="1761565"/>
                <a:gridCol w="1089211"/>
                <a:gridCol w="1828800"/>
                <a:gridCol w="941295"/>
                <a:gridCol w="1540340"/>
              </a:tblGrid>
              <a:tr h="612110">
                <a:tc>
                  <a:txBody>
                    <a:bodyPr/>
                    <a:lstStyle/>
                    <a:p>
                      <a:endParaRPr lang="mn-MN" sz="1400" dirty="0" smtClean="0">
                        <a:latin typeface="Arial" panose="020B0604020202020204" pitchFamily="34" charset="0"/>
                        <a:cs typeface="Arial" panose="020B0604020202020204" pitchFamily="34" charset="0"/>
                      </a:endParaRPr>
                    </a:p>
                    <a:p>
                      <a:r>
                        <a:rPr lang="mn-MN" sz="1400" dirty="0" smtClean="0">
                          <a:latin typeface="Arial" panose="020B0604020202020204" pitchFamily="34" charset="0"/>
                          <a:cs typeface="Arial" panose="020B0604020202020204" pitchFamily="34" charset="0"/>
                        </a:rPr>
                        <a:t>Огноо</a:t>
                      </a:r>
                    </a:p>
                  </a:txBody>
                  <a:tcPr/>
                </a:tc>
                <a:tc>
                  <a:txBody>
                    <a:bodyPr/>
                    <a:lstStyle/>
                    <a:p>
                      <a:r>
                        <a:rPr lang="mn-MN" sz="1400" dirty="0" smtClean="0">
                          <a:latin typeface="Arial" panose="020B0604020202020204" pitchFamily="34" charset="0"/>
                          <a:cs typeface="Arial" panose="020B0604020202020204" pitchFamily="34" charset="0"/>
                        </a:rPr>
                        <a:t>Нэгдсэн халаалт</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Соёлын</a:t>
                      </a:r>
                      <a:r>
                        <a:rPr lang="mn-MN" sz="1400" baseline="0" dirty="0" smtClean="0">
                          <a:latin typeface="Arial" panose="020B0604020202020204" pitchFamily="34" charset="0"/>
                          <a:cs typeface="Arial" panose="020B0604020202020204" pitchFamily="34" charset="0"/>
                        </a:rPr>
                        <a:t> төв</a:t>
                      </a:r>
                      <a:endParaRPr lang="en-US" sz="1400" dirty="0">
                        <a:latin typeface="Arial" panose="020B0604020202020204" pitchFamily="34" charset="0"/>
                        <a:cs typeface="Arial" panose="020B0604020202020204" pitchFamily="34" charset="0"/>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mn-MN" sz="1400" dirty="0" smtClean="0">
                          <a:latin typeface="Arial" panose="020B0604020202020204" pitchFamily="34" charset="0"/>
                          <a:cs typeface="Arial" panose="020B0604020202020204" pitchFamily="34" charset="0"/>
                        </a:rPr>
                        <a:t>ЕБС-ийн хичээлийн</a:t>
                      </a:r>
                      <a:r>
                        <a:rPr lang="mn-MN" sz="1400" baseline="0" dirty="0" smtClean="0">
                          <a:latin typeface="Arial" panose="020B0604020202020204" pitchFamily="34" charset="0"/>
                          <a:cs typeface="Arial" panose="020B0604020202020204" pitchFamily="34" charset="0"/>
                        </a:rPr>
                        <a:t> байр</a:t>
                      </a:r>
                      <a:endParaRPr lang="en-US" sz="1400" dirty="0" smtClean="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Ахмадын</a:t>
                      </a:r>
                      <a:r>
                        <a:rPr lang="mn-MN" sz="1400" baseline="0" dirty="0" smtClean="0">
                          <a:latin typeface="Arial" panose="020B0604020202020204" pitchFamily="34" charset="0"/>
                          <a:cs typeface="Arial" panose="020B0604020202020204" pitchFamily="34" charset="0"/>
                        </a:rPr>
                        <a:t> өргөө </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Хүүхдийн цэцэрлэг барих , өргөтгөл хийх</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Дэд</a:t>
                      </a:r>
                      <a:r>
                        <a:rPr lang="mn-MN" sz="1400" baseline="0" dirty="0" smtClean="0">
                          <a:latin typeface="Arial" panose="020B0604020202020204" pitchFamily="34" charset="0"/>
                          <a:cs typeface="Arial" panose="020B0604020202020204" pitchFamily="34" charset="0"/>
                        </a:rPr>
                        <a:t> станц</a:t>
                      </a:r>
                    </a:p>
                    <a:p>
                      <a:r>
                        <a:rPr lang="mn-MN" sz="1400" baseline="0" dirty="0" smtClean="0">
                          <a:latin typeface="Arial" panose="020B0604020202020204" pitchFamily="34" charset="0"/>
                          <a:cs typeface="Arial" panose="020B0604020202020204" pitchFamily="34" charset="0"/>
                        </a:rPr>
                        <a:t>10к/ватт</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Талбулаг, Мод толгойн зам засвар</a:t>
                      </a:r>
                      <a:endParaRPr lang="en-US" sz="1400" dirty="0">
                        <a:latin typeface="Arial" panose="020B0604020202020204" pitchFamily="34" charset="0"/>
                        <a:cs typeface="Arial" panose="020B0604020202020204" pitchFamily="34" charset="0"/>
                      </a:endParaRPr>
                    </a:p>
                  </a:txBody>
                  <a:tcPr/>
                </a:tc>
              </a:tr>
              <a:tr h="433578">
                <a:tc>
                  <a:txBody>
                    <a:bodyPr/>
                    <a:lstStyle/>
                    <a:p>
                      <a:r>
                        <a:rPr lang="mn-MN" sz="1400" dirty="0" smtClean="0">
                          <a:latin typeface="Arial" panose="020B0604020202020204" pitchFamily="34" charset="0"/>
                          <a:cs typeface="Arial" panose="020B0604020202020204" pitchFamily="34" charset="0"/>
                        </a:rPr>
                        <a:t>2017 он</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997.0 сая</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тэрбум 531.0</a:t>
                      </a:r>
                      <a:r>
                        <a:rPr lang="mn-MN" sz="1400" baseline="0" dirty="0" smtClean="0">
                          <a:latin typeface="Arial" panose="020B0604020202020204" pitchFamily="34" charset="0"/>
                          <a:cs typeface="Arial" panose="020B0604020202020204" pitchFamily="34" charset="0"/>
                        </a:rPr>
                        <a:t> сая</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10.0</a:t>
                      </a:r>
                      <a:r>
                        <a:rPr lang="mn-MN" sz="1400" baseline="0" dirty="0" smtClean="0">
                          <a:latin typeface="Arial" panose="020B0604020202020204" pitchFamily="34" charset="0"/>
                          <a:cs typeface="Arial" panose="020B0604020202020204" pitchFamily="34" charset="0"/>
                        </a:rPr>
                        <a:t> сая ОНХС</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r h="433578">
                <a:tc>
                  <a:txBody>
                    <a:bodyPr/>
                    <a:lstStyle/>
                    <a:p>
                      <a:r>
                        <a:rPr lang="mn-MN" sz="1400" dirty="0" smtClean="0">
                          <a:latin typeface="Arial" panose="020B0604020202020204" pitchFamily="34" charset="0"/>
                          <a:cs typeface="Arial" panose="020B0604020202020204" pitchFamily="34" charset="0"/>
                        </a:rPr>
                        <a:t>2018 он </a:t>
                      </a:r>
                      <a:endParaRPr lang="en-US" sz="1400" dirty="0">
                        <a:latin typeface="Arial" panose="020B0604020202020204" pitchFamily="34" charset="0"/>
                        <a:cs typeface="Arial" panose="020B0604020202020204" pitchFamily="34" charset="0"/>
                      </a:endParaRPr>
                    </a:p>
                  </a:txBody>
                  <a:tcPr/>
                </a:tc>
                <a:tc>
                  <a:txBody>
                    <a:bodyPr/>
                    <a:lstStyle/>
                    <a:p>
                      <a:endParaRPr lang="en-US"/>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50.3 сая</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25.0 сая ОНХС</a:t>
                      </a:r>
                      <a:endParaRPr lang="en-US" sz="1400" dirty="0">
                        <a:latin typeface="Arial" panose="020B0604020202020204" pitchFamily="34" charset="0"/>
                        <a:cs typeface="Arial" panose="020B0604020202020204" pitchFamily="34" charset="0"/>
                      </a:endParaRPr>
                    </a:p>
                  </a:txBody>
                  <a:tcPr/>
                </a:tc>
              </a:tr>
              <a:tr h="433578">
                <a:tc>
                  <a:txBody>
                    <a:bodyPr/>
                    <a:lstStyle/>
                    <a:p>
                      <a:r>
                        <a:rPr lang="mn-MN" sz="1400" dirty="0" smtClean="0">
                          <a:latin typeface="Arial" panose="020B0604020202020204" pitchFamily="34" charset="0"/>
                          <a:cs typeface="Arial" panose="020B0604020202020204" pitchFamily="34" charset="0"/>
                        </a:rPr>
                        <a:t>2019 он</a:t>
                      </a:r>
                      <a:endParaRPr lang="en-US" sz="1400" dirty="0">
                        <a:latin typeface="Arial" panose="020B0604020202020204" pitchFamily="34" charset="0"/>
                        <a:cs typeface="Arial" panose="020B0604020202020204" pitchFamily="34" charset="0"/>
                      </a:endParaRPr>
                    </a:p>
                  </a:txBody>
                  <a:tcPr/>
                </a:tc>
                <a:tc>
                  <a:txBody>
                    <a:bodyPr/>
                    <a:lstStyle/>
                    <a:p>
                      <a:endParaRPr lang="en-US" dirty="0"/>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2 тэрбум</a:t>
                      </a:r>
                      <a:r>
                        <a:rPr lang="mn-MN" sz="1400" baseline="0" dirty="0" smtClean="0">
                          <a:latin typeface="Arial" panose="020B0604020202020204" pitchFamily="34" charset="0"/>
                          <a:cs typeface="Arial" panose="020B0604020202020204" pitchFamily="34" charset="0"/>
                        </a:rPr>
                        <a:t> 500.0 сая</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192.0 сая</a:t>
                      </a:r>
                      <a:endParaRPr lang="en-US" sz="1400" dirty="0">
                        <a:latin typeface="Arial" panose="020B0604020202020204" pitchFamily="34" charset="0"/>
                        <a:cs typeface="Arial" panose="020B0604020202020204" pitchFamily="34" charset="0"/>
                      </a:endParaRPr>
                    </a:p>
                  </a:txBody>
                  <a:tcPr/>
                </a:tc>
                <a:tc>
                  <a:txBody>
                    <a:bodyPr/>
                    <a:lstStyle/>
                    <a:p>
                      <a:r>
                        <a:rPr lang="mn-MN" sz="1400" dirty="0" smtClean="0">
                          <a:latin typeface="Arial" panose="020B0604020202020204" pitchFamily="34" charset="0"/>
                          <a:cs typeface="Arial" panose="020B0604020202020204" pitchFamily="34" charset="0"/>
                        </a:rPr>
                        <a:t>1 тэрбум 230.0 сая</a:t>
                      </a:r>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c>
                  <a:txBody>
                    <a:bodyPr/>
                    <a:lstStyle/>
                    <a:p>
                      <a:endParaRPr lang="en-US" sz="1400" dirty="0">
                        <a:latin typeface="Arial" panose="020B0604020202020204" pitchFamily="34" charset="0"/>
                        <a:cs typeface="Arial" panose="020B0604020202020204" pitchFamily="34" charset="0"/>
                      </a:endParaRPr>
                    </a:p>
                  </a:txBody>
                  <a:tcPr/>
                </a:tc>
              </a:tr>
            </a:tbl>
          </a:graphicData>
        </a:graphic>
      </p:graphicFrame>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0156"/>
          <a:stretch/>
        </p:blipFill>
        <p:spPr>
          <a:xfrm>
            <a:off x="6335663" y="874056"/>
            <a:ext cx="5168949" cy="3092825"/>
          </a:xfrm>
          <a:prstGeom prst="rect">
            <a:avLst/>
          </a:prstGeom>
        </p:spPr>
      </p:pic>
    </p:spTree>
    <p:extLst>
      <p:ext uri="{BB962C8B-B14F-4D97-AF65-F5344CB8AC3E}">
        <p14:creationId xmlns:p14="http://schemas.microsoft.com/office/powerpoint/2010/main" val="2912332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268" y="215154"/>
            <a:ext cx="10636345" cy="470646"/>
          </a:xfrm>
        </p:spPr>
        <p:txBody>
          <a:bodyPr>
            <a:normAutofit fontScale="90000"/>
          </a:bodyPr>
          <a:lstStyle/>
          <a:p>
            <a:pPr algn="ctr"/>
            <a:r>
              <a:rPr lang="mn-MN" sz="2400" dirty="0" smtClean="0">
                <a:solidFill>
                  <a:srgbClr val="0070C0"/>
                </a:solidFill>
                <a:latin typeface="Arial" panose="020B0604020202020204" pitchFamily="34" charset="0"/>
                <a:cs typeface="Arial" panose="020B0604020202020204" pitchFamily="34" charset="0"/>
              </a:rPr>
              <a:t>Иргэдийн хөдөлмөр бүтээлийг үнэлж, төрийн одон медальд өргөн мэдүүлсэн. </a:t>
            </a:r>
            <a:endParaRPr lang="en-US" sz="2400"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68268" y="4074459"/>
            <a:ext cx="10333132" cy="1452281"/>
          </a:xfrm>
        </p:spPr>
        <p:txBody>
          <a:bodyPr>
            <a:noAutofit/>
          </a:bodyPr>
          <a:lstStyle/>
          <a:p>
            <a:pPr marL="0" indent="0" algn="just">
              <a:buNone/>
            </a:pPr>
            <a:r>
              <a:rPr lang="mn-MN" dirty="0" smtClean="0">
                <a:solidFill>
                  <a:srgbClr val="FF0000"/>
                </a:solidFill>
                <a:latin typeface="Arial" panose="020B0604020202020204" pitchFamily="34" charset="0"/>
                <a:cs typeface="Arial" panose="020B0604020202020204" pitchFamily="34" charset="0"/>
              </a:rPr>
              <a:t>Сумын ИТХ-аас төрийн дээд шагналд өргөн </a:t>
            </a:r>
            <a:r>
              <a:rPr lang="mn-MN" dirty="0">
                <a:solidFill>
                  <a:srgbClr val="FF0000"/>
                </a:solidFill>
                <a:latin typeface="Arial" panose="020B0604020202020204" pitchFamily="34" charset="0"/>
                <a:cs typeface="Arial" panose="020B0604020202020204" pitchFamily="34" charset="0"/>
              </a:rPr>
              <a:t>мэдүүлсэн статистик үзүүлэлт:/ 2017-2019 </a:t>
            </a:r>
            <a:r>
              <a:rPr lang="mn-MN" dirty="0" smtClean="0">
                <a:solidFill>
                  <a:srgbClr val="FF0000"/>
                </a:solidFill>
                <a:latin typeface="Arial" panose="020B0604020202020204" pitchFamily="34" charset="0"/>
                <a:cs typeface="Arial" panose="020B0604020202020204" pitchFamily="34" charset="0"/>
              </a:rPr>
              <a:t>онд давхардсан тоогоор 119 хүнийг төрийн дээд шагналаар шагнуулахаар өргөн мэдүүлснээс 32 иргэн шагнадсан. Шагнагдсан иргэдийн 70% нь ахмад настнууд байна. </a:t>
            </a:r>
            <a:endParaRPr lang="en-US" dirty="0">
              <a:solidFill>
                <a:srgbClr val="FF0000"/>
              </a:solidFill>
              <a:latin typeface="Arial" panose="020B0604020202020204" pitchFamily="34" charset="0"/>
              <a:cs typeface="Arial" panose="020B0604020202020204" pitchFamily="34" charset="0"/>
            </a:endParaRPr>
          </a:p>
        </p:txBody>
      </p:sp>
      <p:pic>
        <p:nvPicPr>
          <p:cNvPr id="1026" name="Picture 2" descr="http://tumurbulag.khovsgol.khural.mn/medias/de7e29ee-32f4-465f-bcfa-2acf26222572.jpg?w=8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527" y="685800"/>
            <a:ext cx="5277038" cy="33886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umurbulag.khovsgol.khural.mn/medias/c36637cf-7b87-4ab3-a7f9-18fd0c8c1c8d.JPG?w=8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778" y="685800"/>
            <a:ext cx="4867835" cy="338866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1983022543"/>
              </p:ext>
            </p:extLst>
          </p:nvPr>
        </p:nvGraphicFramePr>
        <p:xfrm>
          <a:off x="998775" y="5056092"/>
          <a:ext cx="10505838" cy="1554480"/>
        </p:xfrm>
        <a:graphic>
          <a:graphicData uri="http://schemas.openxmlformats.org/drawingml/2006/table">
            <a:tbl>
              <a:tblPr firstRow="1" bandRow="1">
                <a:tableStyleId>{5C22544A-7EE6-4342-B048-85BDC9FD1C3A}</a:tableStyleId>
              </a:tblPr>
              <a:tblGrid>
                <a:gridCol w="1750973"/>
                <a:gridCol w="1503214"/>
                <a:gridCol w="1385047"/>
                <a:gridCol w="2364658"/>
                <a:gridCol w="1750973"/>
                <a:gridCol w="1750973"/>
              </a:tblGrid>
              <a:tr h="510989">
                <a:tc>
                  <a:txBody>
                    <a:bodyPr/>
                    <a:lstStyle/>
                    <a:p>
                      <a:pPr algn="ctr"/>
                      <a:r>
                        <a:rPr lang="mn-MN" sz="1400" dirty="0" smtClean="0">
                          <a:latin typeface="Arial" panose="020B0604020202020204" pitchFamily="34" charset="0"/>
                          <a:cs typeface="Arial" panose="020B0604020202020204" pitchFamily="34" charset="0"/>
                        </a:rPr>
                        <a:t>Үзүүлэлт</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Хөдөлмөрийн баатар</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Гавьяат ажилтан</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Хөдөлмөрийн гавьяаны</a:t>
                      </a:r>
                      <a:r>
                        <a:rPr lang="mn-MN" sz="1400" baseline="0" dirty="0" smtClean="0">
                          <a:latin typeface="Arial" panose="020B0604020202020204" pitchFamily="34" charset="0"/>
                          <a:cs typeface="Arial" panose="020B0604020202020204" pitchFamily="34" charset="0"/>
                        </a:rPr>
                        <a:t> улаан тугийн одон</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Алтан</a:t>
                      </a:r>
                      <a:r>
                        <a:rPr lang="mn-MN" sz="1400" baseline="0" dirty="0" smtClean="0">
                          <a:latin typeface="Arial" panose="020B0604020202020204" pitchFamily="34" charset="0"/>
                          <a:cs typeface="Arial" panose="020B0604020202020204" pitchFamily="34" charset="0"/>
                        </a:rPr>
                        <a:t> гадас одон</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Хөдөлмөрийн хүндэт медаль</a:t>
                      </a:r>
                      <a:endParaRPr lang="en-US" sz="1400" dirty="0">
                        <a:latin typeface="Arial" panose="020B0604020202020204" pitchFamily="34" charset="0"/>
                        <a:cs typeface="Arial" panose="020B0604020202020204" pitchFamily="34" charset="0"/>
                      </a:endParaRPr>
                    </a:p>
                  </a:txBody>
                  <a:tcPr/>
                </a:tc>
              </a:tr>
              <a:tr h="510989">
                <a:tc>
                  <a:txBody>
                    <a:bodyPr/>
                    <a:lstStyle/>
                    <a:p>
                      <a:pPr algn="ctr"/>
                      <a:r>
                        <a:rPr lang="mn-MN" sz="1400" dirty="0" smtClean="0">
                          <a:latin typeface="Arial" panose="020B0604020202020204" pitchFamily="34" charset="0"/>
                          <a:cs typeface="Arial" panose="020B0604020202020204" pitchFamily="34" charset="0"/>
                        </a:rPr>
                        <a:t>Өргөн</a:t>
                      </a:r>
                      <a:r>
                        <a:rPr lang="mn-MN" sz="1400" baseline="0" dirty="0" smtClean="0">
                          <a:latin typeface="Arial" panose="020B0604020202020204" pitchFamily="34" charset="0"/>
                          <a:cs typeface="Arial" panose="020B0604020202020204" pitchFamily="34" charset="0"/>
                        </a:rPr>
                        <a:t> мэдүүлсэн хүний тоо </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2</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42</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71</a:t>
                      </a:r>
                      <a:endParaRPr lang="en-US" sz="1400" dirty="0">
                        <a:latin typeface="Arial" panose="020B0604020202020204" pitchFamily="34" charset="0"/>
                        <a:cs typeface="Arial" panose="020B0604020202020204" pitchFamily="34" charset="0"/>
                      </a:endParaRPr>
                    </a:p>
                  </a:txBody>
                  <a:tcPr/>
                </a:tc>
              </a:tr>
              <a:tr h="510989">
                <a:tc>
                  <a:txBody>
                    <a:bodyPr/>
                    <a:lstStyle/>
                    <a:p>
                      <a:pPr algn="ctr"/>
                      <a:r>
                        <a:rPr lang="mn-MN" sz="1400" dirty="0" smtClean="0">
                          <a:latin typeface="Arial" panose="020B0604020202020204" pitchFamily="34" charset="0"/>
                          <a:cs typeface="Arial" panose="020B0604020202020204" pitchFamily="34" charset="0"/>
                        </a:rPr>
                        <a:t>Шагнагдсан хүний тоо</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16</a:t>
                      </a:r>
                      <a:endParaRPr lang="en-US" sz="1400" dirty="0">
                        <a:latin typeface="Arial" panose="020B0604020202020204" pitchFamily="34" charset="0"/>
                        <a:cs typeface="Arial" panose="020B0604020202020204" pitchFamily="34" charset="0"/>
                      </a:endParaRPr>
                    </a:p>
                  </a:txBody>
                  <a:tcPr/>
                </a:tc>
                <a:tc>
                  <a:txBody>
                    <a:bodyPr/>
                    <a:lstStyle/>
                    <a:p>
                      <a:pPr algn="ctr"/>
                      <a:r>
                        <a:rPr lang="mn-MN" sz="1400" dirty="0" smtClean="0">
                          <a:latin typeface="Arial" panose="020B0604020202020204" pitchFamily="34" charset="0"/>
                          <a:cs typeface="Arial" panose="020B0604020202020204" pitchFamily="34" charset="0"/>
                        </a:rPr>
                        <a:t>15</a:t>
                      </a:r>
                      <a:endParaRPr lang="en-US" sz="14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43924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1715</TotalTime>
  <Words>2008</Words>
  <Application>Microsoft Office PowerPoint</Application>
  <PresentationFormat>Widescreen</PresentationFormat>
  <Paragraphs>220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Century Gothic</vt:lpstr>
      <vt:lpstr>Wingdings 3</vt:lpstr>
      <vt:lpstr>Wisp</vt:lpstr>
      <vt:lpstr>   Хөвсгөл аймгийн Төмөрбулаг сумын иргэдийн Төлөөлөгчдийн Хурал  /2016-2020 он/  Үндсэн чиглэлийн хэрэгжилтийн 2017-2019 оны онцлох ажлуудын танилцуулга    </vt:lpstr>
      <vt:lpstr>Төмөрбулаг сумын иргэдийн Төлөөлөгчдийн Хурлын танилцуулгаас:</vt:lpstr>
      <vt:lpstr> ИТХ-ын төлөөлөгчдийн  хуралдааныг тогтмолжуулсан. </vt:lpstr>
      <vt:lpstr> ИТХ-ын Тэргүүлэгчдийн байнгын үйл ажиллагааг хангаж ажилласан.</vt:lpstr>
      <vt:lpstr>Орон нутгийн хөгжлийн бодлого,төлөвлөлтийг тодорхойлж, хэрэгжүүлсэн. </vt:lpstr>
      <vt:lpstr>НӨУБ-ын үйл ажиллагааг чадавхижуулах ажлыг зохион байгуулсан.  </vt:lpstr>
      <vt:lpstr>ОНХС-ийн хөрөнгөөр төсөл, хөтөлбөр, арга хэмжээг үр дүнтэй хэрэгжүүлсэн. </vt:lpstr>
      <vt:lpstr>Улсын төсвийн хөрөнгө оруулалтаар орон нутаг, иргэдийн өмнө тулгамдсан олон  бүтээн байгуулалтын ажлуудыг хэрэгжүүлсэн.</vt:lpstr>
      <vt:lpstr>Иргэдийн хөдөлмөр бүтээлийг үнэлж, төрийн одон медальд өргөн мэдүүлсэн. </vt:lpstr>
      <vt:lpstr>“Хөдөөгийн өрх бүрт хүрч үйлчлэх, иргэн бүртээ уулзах” зорилтыг хэрэгжүүлсэн. </vt:lpstr>
      <vt:lpstr>Орон нутгийн эдийн засгийн хөгжлийн тэргүүлэх зорилтоор тодорхойлогдсон Хөдөө аж ахуйн хөгжлийн бодлого, зорилтыг хэрэгжүүлсэн. </vt:lpstr>
      <vt:lpstr>Нийгмийн сайн үйлсийн санаачилгыг дэмжиж, төлөөллийн оролцоог дээшлүүлэх чиглэлээр “Ахмадын хөгжилд–Төлөөлөгчийн манлайлал” санаачилгыг хэрэгжүүлсэн. </vt:lpstr>
      <vt:lpstr>Шийдвэр гаргах түвшинд хүүхдийн оролцоог хангах” санал, санаачилгыг хэрэгжүүлсэн. </vt:lpstr>
      <vt:lpstr>Газрын тухай хууль, тогтоомжийг  хэрэгжүүлэх зорилтыг хангуулсан. </vt:lpstr>
      <vt:lpstr>ИТХ-аас баталсан нийтээр дагаж мөрдөх захиргааны хэм, хэмжээ тогтоосон тогтоолыг улсын бүртгэлийн нэгдсэн санд бүртгүүлсэн.  </vt:lpstr>
      <vt:lpstr>“Монгол Улсад төлөөллийн байгууллагыг бэхжүүлэх нь” төслөөс  зарласан тэтгэлэгт хөтөлбөр шалгарч, 2 төслийг хэрэгжүүлсэн. </vt:lpstr>
      <vt:lpstr>Орон нутгийн хөгжлийн санд иргэдийн  оролцоо, хяналтыг дээшлүүлэхээр “Хяналттай төсөв-харицлагатай засаглал-хөгжлийн гарц” төслийг хэрэгжүүлсэн.  </vt:lpstr>
      <vt:lpstr>Сум, орон нутгийн бэлэгдэл, бахархалыг баталсан. </vt:lpstr>
      <vt:lpstr>Орон нутгаа сурталчилах, гавьяат үйлстний алдрыг мөнхжүүлэх санал, санаачилгыг гаргаж, дэмжин шийдвэрлүүлсэн. </vt:lpstr>
      <vt:lpstr> Иргэдийнхээ хөдөлмөр бүтээлийг орон нутгаас үнэлж, алдаршуулсан. </vt:lpstr>
      <vt:lpstr>Иргэдийн Төлөөлөгчдийн Хурлын амжилтын товчоон /2016-2019 он/: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Нэг. ИТХ-ын төлөөлөгчдийн  хуралдааны мэдээлэллээс:</dc:title>
  <dc:creator>User</dc:creator>
  <cp:lastModifiedBy>User</cp:lastModifiedBy>
  <cp:revision>118</cp:revision>
  <dcterms:created xsi:type="dcterms:W3CDTF">2020-03-16T03:27:46Z</dcterms:created>
  <dcterms:modified xsi:type="dcterms:W3CDTF">2020-03-23T04:35:26Z</dcterms:modified>
</cp:coreProperties>
</file>